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9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68" r:id="rId9"/>
    <p:sldId id="288" r:id="rId10"/>
    <p:sldId id="273" r:id="rId11"/>
    <p:sldId id="274" r:id="rId12"/>
    <p:sldId id="275" r:id="rId13"/>
    <p:sldId id="281" r:id="rId14"/>
    <p:sldId id="289" r:id="rId15"/>
    <p:sldId id="290" r:id="rId16"/>
    <p:sldId id="292" r:id="rId17"/>
    <p:sldId id="293" r:id="rId18"/>
    <p:sldId id="294" r:id="rId19"/>
    <p:sldId id="295" r:id="rId20"/>
    <p:sldId id="296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98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27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029" autoAdjust="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09F12-303F-440E-9BC2-C2648A191D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75A4E4-CD8A-457F-8400-D1DAA3D4222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курс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 «Злата- горка»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10013-E4FD-42AF-B8A2-A2CD9672E4DD}" type="parTrans" cxnId="{32D06BF8-A115-4911-8B79-9432A7E1FA8F}">
      <dgm:prSet/>
      <dgm:spPr/>
      <dgm:t>
        <a:bodyPr/>
        <a:lstStyle/>
        <a:p>
          <a:endParaRPr lang="ru-RU"/>
        </a:p>
      </dgm:t>
    </dgm:pt>
    <dgm:pt modelId="{0C5A287F-4F99-460F-89D7-548F4549F4B3}" type="sibTrans" cxnId="{32D06BF8-A115-4911-8B79-9432A7E1FA8F}">
      <dgm:prSet/>
      <dgm:spPr/>
      <dgm:t>
        <a:bodyPr/>
        <a:lstStyle/>
        <a:p>
          <a:endParaRPr lang="ru-RU"/>
        </a:p>
      </dgm:t>
    </dgm:pt>
    <dgm:pt modelId="{F734540A-2613-4568-B8DB-768E9440F9F0}" type="pres">
      <dgm:prSet presAssocID="{05E09F12-303F-440E-9BC2-C2648A191D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D647C-A664-4682-8323-3189C5F0B266}" type="pres">
      <dgm:prSet presAssocID="{E475A4E4-CD8A-457F-8400-D1DAA3D42225}" presName="parentText" presStyleLbl="node1" presStyleIdx="0" presStyleCnt="1" custLinFactNeighborX="935" custLinFactNeighborY="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F269A-6EC3-476C-A52F-B39517400B65}" type="presOf" srcId="{E475A4E4-CD8A-457F-8400-D1DAA3D42225}" destId="{785D647C-A664-4682-8323-3189C5F0B266}" srcOrd="0" destOrd="0" presId="urn:microsoft.com/office/officeart/2005/8/layout/vList2"/>
    <dgm:cxn modelId="{32D06BF8-A115-4911-8B79-9432A7E1FA8F}" srcId="{05E09F12-303F-440E-9BC2-C2648A191DF3}" destId="{E475A4E4-CD8A-457F-8400-D1DAA3D42225}" srcOrd="0" destOrd="0" parTransId="{62310013-E4FD-42AF-B8A2-A2CD9672E4DD}" sibTransId="{0C5A287F-4F99-460F-89D7-548F4549F4B3}"/>
    <dgm:cxn modelId="{7753303B-EE7A-4203-8757-F96071CB7C4B}" type="presOf" srcId="{05E09F12-303F-440E-9BC2-C2648A191DF3}" destId="{F734540A-2613-4568-B8DB-768E9440F9F0}" srcOrd="0" destOrd="0" presId="urn:microsoft.com/office/officeart/2005/8/layout/vList2"/>
    <dgm:cxn modelId="{79E5EA7B-375D-46CE-B9CC-3ADA66520CED}" type="presParOf" srcId="{F734540A-2613-4568-B8DB-768E9440F9F0}" destId="{785D647C-A664-4682-8323-3189C5F0B2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87F52-B10D-4CF2-A9F3-5969A8678B06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F16251C5-28CD-4BF7-9FCD-2CAFC5CCB14A}" type="presOf" srcId="{55CE45F4-9486-4E52-8C81-C79E6E01371F}" destId="{8FA2C0C1-A162-4909-AEA2-ABF6CEB41395}" srcOrd="0" destOrd="0" presId="urn:microsoft.com/office/officeart/2005/8/layout/vList2"/>
    <dgm:cxn modelId="{3858BDF9-819F-4207-ACD7-E0A4D5084946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7084E-66AD-425F-9370-094A5C2070B0}" type="presOf" srcId="{2E479A02-40F8-4237-B38A-AB3E281F1386}" destId="{9050E2D2-97EC-4158-B2D5-CB59491142BF}" srcOrd="0" destOrd="0" presId="urn:microsoft.com/office/officeart/2005/8/layout/vList2"/>
    <dgm:cxn modelId="{EBB907F6-FBCA-4BDE-A2D8-94C458016EA5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3BA0CF82-537A-4680-B6F7-A59CE02E7400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B62AA-79A5-482C-B64E-DAD966568F73}" type="presOf" srcId="{2E479A02-40F8-4237-B38A-AB3E281F1386}" destId="{9050E2D2-97EC-4158-B2D5-CB59491142BF}" srcOrd="0" destOrd="0" presId="urn:microsoft.com/office/officeart/2005/8/layout/vList2"/>
    <dgm:cxn modelId="{E823B2ED-C1D2-46DA-8104-257ECCDD06A1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0B1E01D6-FA95-44CF-8C0F-784CC1D5B578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54B3B-7D6B-4128-A575-B71F0C70F855}" type="presOf" srcId="{55CE45F4-9486-4E52-8C81-C79E6E01371F}" destId="{8FA2C0C1-A162-4909-AEA2-ABF6CEB41395}" srcOrd="0" destOrd="0" presId="urn:microsoft.com/office/officeart/2005/8/layout/vList2"/>
    <dgm:cxn modelId="{15F33921-3370-422A-A2CD-5EB4F47A6329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B5271E2B-7FAA-4E4A-AB92-CAE250963650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EA724-CCC4-4E94-9187-248F57F5162C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D8BC83DC-3A24-4613-8B3B-96E532F8B6E5}" type="presOf" srcId="{2E479A02-40F8-4237-B38A-AB3E281F1386}" destId="{9050E2D2-97EC-4158-B2D5-CB59491142BF}" srcOrd="0" destOrd="0" presId="urn:microsoft.com/office/officeart/2005/8/layout/vList2"/>
    <dgm:cxn modelId="{2D8E9C35-A101-4073-A786-DB16238D23CB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1084E-05D2-480F-A409-8C8E583C6EA3}" type="presOf" srcId="{2E479A02-40F8-4237-B38A-AB3E281F1386}" destId="{9050E2D2-97EC-4158-B2D5-CB59491142BF}" srcOrd="0" destOrd="0" presId="urn:microsoft.com/office/officeart/2005/8/layout/vList2"/>
    <dgm:cxn modelId="{EC86BA24-EC65-47CA-8225-3FA218D1BC16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23774625-11B5-46AE-BEC7-DCF6917F4FED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B51F29-B7CB-44D2-B903-7990A9FF1CA3}" type="presOf" srcId="{55CE45F4-9486-4E52-8C81-C79E6E01371F}" destId="{8FA2C0C1-A162-4909-AEA2-ABF6CEB41395}" srcOrd="0" destOrd="0" presId="urn:microsoft.com/office/officeart/2005/8/layout/vList2"/>
    <dgm:cxn modelId="{DCC4269B-8141-45FB-94F6-A87BA7DEED4B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989A53CE-45FF-4BAB-87A1-BB31822A0DB8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A9E2F6-EBFE-43B4-AD66-9FB590EB58DA}" type="presOf" srcId="{55CE45F4-9486-4E52-8C81-C79E6E01371F}" destId="{8FA2C0C1-A162-4909-AEA2-ABF6CEB41395}" srcOrd="0" destOrd="0" presId="urn:microsoft.com/office/officeart/2005/8/layout/vList2"/>
    <dgm:cxn modelId="{5AA50171-C677-447D-A037-9878A444126A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D5FD8E07-9736-430B-BBFF-2225CB7C9840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B2574-E716-4D90-98D6-84F66FBB23D2}" type="presOf" srcId="{2E479A02-40F8-4237-B38A-AB3E281F1386}" destId="{9050E2D2-97EC-4158-B2D5-CB59491142BF}" srcOrd="0" destOrd="0" presId="urn:microsoft.com/office/officeart/2005/8/layout/vList2"/>
    <dgm:cxn modelId="{98C73F47-333E-47A1-9FF3-113B187D582A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AAB0EF70-BEFE-494D-90FB-2722689FF29C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D0F48-1EEB-4A63-90AB-D94B334DD449}" type="presOf" srcId="{55CE45F4-9486-4E52-8C81-C79E6E01371F}" destId="{8FA2C0C1-A162-4909-AEA2-ABF6CEB41395}" srcOrd="0" destOrd="0" presId="urn:microsoft.com/office/officeart/2005/8/layout/vList2"/>
    <dgm:cxn modelId="{B6196220-CD3D-4DE9-BBC5-778CD273A2AA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07D85CC6-A718-4AD1-9A72-4911A1164CF1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AEE5E-8845-4BB3-9520-01E28837BE40}" type="presOf" srcId="{2E479A02-40F8-4237-B38A-AB3E281F1386}" destId="{9050E2D2-97EC-4158-B2D5-CB59491142BF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64CC3833-EB86-4848-9992-86F065AAF8CB}" type="presOf" srcId="{55CE45F4-9486-4E52-8C81-C79E6E01371F}" destId="{8FA2C0C1-A162-4909-AEA2-ABF6CEB41395}" srcOrd="0" destOrd="0" presId="urn:microsoft.com/office/officeart/2005/8/layout/vList2"/>
    <dgm:cxn modelId="{C60E14DA-4895-4C45-ACE4-364DBD6EE2EA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E82F4-D292-4777-A738-1B9679A6D262}">
      <dgm:prSet custT="1"/>
      <dgm:spPr/>
      <dgm:t>
        <a:bodyPr/>
        <a:lstStyle/>
        <a:p>
          <a:pPr rtl="0"/>
          <a:r>
            <a:rPr lang="ru-RU" sz="4000" dirty="0" smtClean="0"/>
            <a:t>  </a:t>
          </a:r>
        </a:p>
        <a:p>
          <a:pPr rtl="0"/>
          <a:r>
            <a:rPr lang="en-US" sz="40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40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     </a:t>
          </a:r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«Студенческое туристическое агентство» 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ЗТТиЭ</a:t>
          </a:r>
          <a:endParaRPr lang="ru-RU" sz="4000" dirty="0"/>
        </a:p>
      </dgm:t>
    </dgm:pt>
    <dgm:pt modelId="{E4F11259-5D14-4D36-9E8F-F5AC5198A841}" type="parTrans" cxnId="{D46C824D-629A-48F7-9C32-91127B8EF11F}">
      <dgm:prSet/>
      <dgm:spPr/>
      <dgm:t>
        <a:bodyPr/>
        <a:lstStyle/>
        <a:p>
          <a:endParaRPr lang="ru-RU"/>
        </a:p>
      </dgm:t>
    </dgm:pt>
    <dgm:pt modelId="{BFE0E779-7842-405A-8155-79BB2D1DA2D6}" type="sibTrans" cxnId="{D46C824D-629A-48F7-9C32-91127B8EF11F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9EB92-CE49-42C1-8DC7-A0F581B05CC8}" type="pres">
      <dgm:prSet presAssocID="{A2DE82F4-D292-4777-A738-1B9679A6D262}" presName="parentText" presStyleLbl="node1" presStyleIdx="0" presStyleCnt="1" custScaleY="236713" custLinFactNeighborX="48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80A93-A7A8-41CE-862F-1450A7E7BC8B}" type="presOf" srcId="{2E479A02-40F8-4237-B38A-AB3E281F1386}" destId="{9050E2D2-97EC-4158-B2D5-CB59491142BF}" srcOrd="0" destOrd="0" presId="urn:microsoft.com/office/officeart/2005/8/layout/vList2"/>
    <dgm:cxn modelId="{D46C824D-629A-48F7-9C32-91127B8EF11F}" srcId="{2E479A02-40F8-4237-B38A-AB3E281F1386}" destId="{A2DE82F4-D292-4777-A738-1B9679A6D262}" srcOrd="0" destOrd="0" parTransId="{E4F11259-5D14-4D36-9E8F-F5AC5198A841}" sibTransId="{BFE0E779-7842-405A-8155-79BB2D1DA2D6}"/>
    <dgm:cxn modelId="{0AB0AEA6-1B66-42BF-8143-93F81E75A993}" type="presOf" srcId="{A2DE82F4-D292-4777-A738-1B9679A6D262}" destId="{2D29EB92-CE49-42C1-8DC7-A0F581B05CC8}" srcOrd="0" destOrd="0" presId="urn:microsoft.com/office/officeart/2005/8/layout/vList2"/>
    <dgm:cxn modelId="{2CFAEA74-7562-4961-9879-A734EC6C4523}" type="presParOf" srcId="{9050E2D2-97EC-4158-B2D5-CB59491142BF}" destId="{2D29EB92-CE49-42C1-8DC7-A0F581B05C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E82F4-D292-4777-A738-1B9679A6D262}">
      <dgm:prSet custT="1"/>
      <dgm:spPr/>
      <dgm:t>
        <a:bodyPr/>
        <a:lstStyle/>
        <a:p>
          <a:pPr rtl="0"/>
          <a:endParaRPr lang="ru-RU" sz="4000" dirty="0" smtClean="0"/>
        </a:p>
        <a:p>
          <a:pPr rtl="0"/>
          <a:r>
            <a: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Бизнес – план « Студенческое туристическое агентство»  </a:t>
          </a:r>
        </a:p>
        <a:p>
          <a:pPr rtl="0"/>
          <a:endParaRPr lang="ru-RU" sz="4000" dirty="0"/>
        </a:p>
      </dgm:t>
    </dgm:pt>
    <dgm:pt modelId="{BFE0E779-7842-405A-8155-79BB2D1DA2D6}" type="sibTrans" cxnId="{D46C824D-629A-48F7-9C32-91127B8EF11F}">
      <dgm:prSet/>
      <dgm:spPr/>
      <dgm:t>
        <a:bodyPr/>
        <a:lstStyle/>
        <a:p>
          <a:endParaRPr lang="ru-RU"/>
        </a:p>
      </dgm:t>
    </dgm:pt>
    <dgm:pt modelId="{E4F11259-5D14-4D36-9E8F-F5AC5198A841}" type="parTrans" cxnId="{D46C824D-629A-48F7-9C32-91127B8EF11F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9EB92-CE49-42C1-8DC7-A0F581B05CC8}" type="pres">
      <dgm:prSet presAssocID="{A2DE82F4-D292-4777-A738-1B9679A6D262}" presName="parentText" presStyleLbl="node1" presStyleIdx="0" presStyleCnt="1" custScaleY="252022" custLinFactNeighborX="-794" custLinFactNeighborY="76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58C68-49B1-4253-859E-4EA629E1CE90}" type="presOf" srcId="{A2DE82F4-D292-4777-A738-1B9679A6D262}" destId="{2D29EB92-CE49-42C1-8DC7-A0F581B05CC8}" srcOrd="0" destOrd="0" presId="urn:microsoft.com/office/officeart/2005/8/layout/vList2"/>
    <dgm:cxn modelId="{6C76A93D-B550-41CB-8B06-68EA0C3D285B}" type="presOf" srcId="{2E479A02-40F8-4237-B38A-AB3E281F1386}" destId="{9050E2D2-97EC-4158-B2D5-CB59491142BF}" srcOrd="0" destOrd="0" presId="urn:microsoft.com/office/officeart/2005/8/layout/vList2"/>
    <dgm:cxn modelId="{D46C824D-629A-48F7-9C32-91127B8EF11F}" srcId="{2E479A02-40F8-4237-B38A-AB3E281F1386}" destId="{A2DE82F4-D292-4777-A738-1B9679A6D262}" srcOrd="0" destOrd="0" parTransId="{E4F11259-5D14-4D36-9E8F-F5AC5198A841}" sibTransId="{BFE0E779-7842-405A-8155-79BB2D1DA2D6}"/>
    <dgm:cxn modelId="{9DD33BAF-58F1-4D28-9C5D-6A09866F58B2}" type="presParOf" srcId="{9050E2D2-97EC-4158-B2D5-CB59491142BF}" destId="{2D29EB92-CE49-42C1-8DC7-A0F581B05CC8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479A02-40F8-4237-B38A-AB3E281F1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E45F4-9486-4E52-8C81-C79E6E01371F}">
      <dgm:prSet/>
      <dgm:spPr/>
      <dgm:t>
        <a:bodyPr/>
        <a:lstStyle/>
        <a:p>
          <a:endParaRPr lang="ru-RU" dirty="0"/>
        </a:p>
      </dgm:t>
    </dgm:pt>
    <dgm:pt modelId="{1A89D097-B63B-42E0-9C72-1E01B5B6FA74}" type="parTrans" cxnId="{CF036694-D2D3-483E-BBFD-F01A6C94889E}">
      <dgm:prSet/>
      <dgm:spPr/>
      <dgm:t>
        <a:bodyPr/>
        <a:lstStyle/>
        <a:p>
          <a:endParaRPr lang="ru-RU"/>
        </a:p>
      </dgm:t>
    </dgm:pt>
    <dgm:pt modelId="{56B1CCB2-EFA1-4D45-B335-4762A5417463}" type="sibTrans" cxnId="{CF036694-D2D3-483E-BBFD-F01A6C94889E}">
      <dgm:prSet/>
      <dgm:spPr/>
      <dgm:t>
        <a:bodyPr/>
        <a:lstStyle/>
        <a:p>
          <a:endParaRPr lang="ru-RU"/>
        </a:p>
      </dgm:t>
    </dgm:pt>
    <dgm:pt modelId="{9050E2D2-97EC-4158-B2D5-CB59491142BF}" type="pres">
      <dgm:prSet presAssocID="{2E479A02-40F8-4237-B38A-AB3E281F1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2C0C1-A162-4909-AEA2-ABF6CEB41395}" type="pres">
      <dgm:prSet presAssocID="{55CE45F4-9486-4E52-8C81-C79E6E0137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420E4-4396-46BA-96B2-45C93B7095D0}" type="presOf" srcId="{2E479A02-40F8-4237-B38A-AB3E281F1386}" destId="{9050E2D2-97EC-4158-B2D5-CB59491142BF}" srcOrd="0" destOrd="0" presId="urn:microsoft.com/office/officeart/2005/8/layout/vList2"/>
    <dgm:cxn modelId="{743E7AB1-D8E7-448E-B27A-76C0988A6618}" type="presOf" srcId="{55CE45F4-9486-4E52-8C81-C79E6E01371F}" destId="{8FA2C0C1-A162-4909-AEA2-ABF6CEB41395}" srcOrd="0" destOrd="0" presId="urn:microsoft.com/office/officeart/2005/8/layout/vList2"/>
    <dgm:cxn modelId="{CF036694-D2D3-483E-BBFD-F01A6C94889E}" srcId="{2E479A02-40F8-4237-B38A-AB3E281F1386}" destId="{55CE45F4-9486-4E52-8C81-C79E6E01371F}" srcOrd="0" destOrd="0" parTransId="{1A89D097-B63B-42E0-9C72-1E01B5B6FA74}" sibTransId="{56B1CCB2-EFA1-4D45-B335-4762A5417463}"/>
    <dgm:cxn modelId="{AF9455B5-CFAE-4826-BD90-9FBFE66F9269}" type="presParOf" srcId="{9050E2D2-97EC-4158-B2D5-CB59491142BF}" destId="{8FA2C0C1-A162-4909-AEA2-ABF6CEB413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2EB56-97DB-47F2-B0E9-9CFC0B09573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DF39-5F11-4E96-9A19-CE28B881E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72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6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45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49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DF39-5F11-4E96-9A19-CE28B881E93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43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300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04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594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796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96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928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28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2464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06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93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687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73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660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15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92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399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4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1B4A2B-9537-44FD-9C00-BC458646CCC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E3C83D-4372-483F-AA00-9FDD7C825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43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microsoft.com/office/2007/relationships/diagramDrawing" Target="../diagrams/drawing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123" y="-24"/>
            <a:ext cx="2500909" cy="2143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00808"/>
            <a:ext cx="6381922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Пресс-конференция </a:t>
            </a:r>
            <a:endParaRPr lang="ru-RU" sz="4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73016"/>
            <a:ext cx="5688632" cy="129614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5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выпускной группой, специальность «Туризм»</a:t>
            </a:r>
            <a:endParaRPr lang="ru-RU" sz="35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Экскурсия на трамвае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24" y="2169280"/>
            <a:ext cx="4320480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700" y="2924944"/>
            <a:ext cx="4256570" cy="31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3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 дошкольников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970838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3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708908623"/>
              </p:ext>
            </p:extLst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Площади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Интернационала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199" y="3642844"/>
            <a:ext cx="4128458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39" y="1788638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2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66562449"/>
              </p:ext>
            </p:extLst>
          </p:nvPr>
        </p:nvGraphicFramePr>
        <p:xfrm>
          <a:off x="755576" y="620688"/>
          <a:ext cx="75608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8640960" cy="6233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Передвижная выставка «Златоуст в фокусе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Прокудина – Горского»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060848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8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755576" y="620688"/>
          <a:ext cx="75608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8640960" cy="6233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городские акции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СВЕТись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769" y="2924944"/>
            <a:ext cx="540271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6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755576" y="620688"/>
          <a:ext cx="75608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8640960" cy="6233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городские акции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«СТОП ВИЧ/ СПИД»</a:t>
            </a: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780" y="2780928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0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755576" y="620688"/>
          <a:ext cx="75608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8640960" cy="6233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«Юный Гид»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14686"/>
            <a:ext cx="7643866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место - Ксения Логинова;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место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Чикин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Михаил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Казакова Валерия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место - Неизвестных Андрей;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место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Кабалина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Алена и Халявина Вика;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место - Беляева Кристина, Гоголев Алексей,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Умурзакова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Екатерина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8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6544" y="4655192"/>
            <a:ext cx="3563888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Рабочая группа «Туризм»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Логинова Ксения-докладчик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Мингажева Вера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Васильева Анастасия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158417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 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ПОО «Златоустовский техникум технологии и экономики»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928802"/>
            <a:ext cx="753177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cap="all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400" b="1" cap="all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Палаточный лагерь для   школьников в           национальном парк «Таганай» </a:t>
            </a:r>
            <a:r>
              <a:rPr lang="ru-RU" sz="2700" b="1" cap="all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700" b="1" cap="all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1600" b="1" cap="all" dirty="0" smtClean="0">
                <a:ln w="635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1600" b="1" cap="all" dirty="0" smtClean="0">
                <a:ln w="635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412776"/>
            <a:ext cx="30963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1285860"/>
            <a:ext cx="386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05476"/>
            <a:ext cx="3721103" cy="3313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97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19" cy="652534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b="1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экотуризма в городе Златоусте.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Организовать доступный  и привлекательный отдых для жителей города на природе , создать условия для восстановления физических и духовных сил.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412-02.ZMK\Desktop\палаточный-лагерь-на-Ивановских-озерах-1024x576.jpg"/>
          <p:cNvPicPr>
            <a:picLocks noChangeAspect="1" noChangeArrowheads="1"/>
          </p:cNvPicPr>
          <p:nvPr/>
        </p:nvPicPr>
        <p:blipFill>
          <a:blip r:embed="rId2" cstate="print"/>
          <a:srcRect b="4878"/>
          <a:stretch>
            <a:fillRect/>
          </a:stretch>
        </p:blipFill>
        <p:spPr bwMode="auto">
          <a:xfrm>
            <a:off x="1691680" y="3212976"/>
            <a:ext cx="524754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9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239526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 smtClean="0"/>
              <a:t>: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ВЕЛОсфера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Desktop\153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250695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5214950"/>
            <a:ext cx="3643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Чикин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Михаил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Казакова Валерия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9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429665953"/>
              </p:ext>
            </p:extLst>
          </p:nvPr>
        </p:nvGraphicFramePr>
        <p:xfrm>
          <a:off x="683568" y="620687"/>
          <a:ext cx="7704856" cy="13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1556792"/>
            <a:ext cx="68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90788"/>
            <a:ext cx="5688631" cy="3790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15146"/>
            <a:ext cx="7185248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869802"/>
            <a:ext cx="3632201" cy="182880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Популяризировать велосипедный спорт, как экологическое и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здоровьесберегающее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 передвижения в молодежной среде.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1\Desktop\veloprogy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054" y="1059073"/>
            <a:ext cx="5675067" cy="3953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4653136"/>
            <a:ext cx="4592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интерес молодежи г. Златоуста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Популяризировать велосипедный спорт, как экологическое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 передвижения в молодежной среде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9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066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Городской конкурс исследовательских работ   учащихся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«Юный гид-экскурсовод»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1524000"/>
            <a:ext cx="8077200" cy="5334000"/>
          </a:xfrm>
        </p:spPr>
        <p:txBody>
          <a:bodyPr/>
          <a:lstStyle/>
          <a:p>
            <a:pPr marL="26988" algn="ctr" eaLnBrk="1" hangingPunct="1">
              <a:lnSpc>
                <a:spcPct val="70000"/>
              </a:lnSpc>
              <a:spcBef>
                <a:spcPts val="700"/>
              </a:spcBef>
              <a:defRPr/>
            </a:pPr>
            <a:endParaRPr lang="ru-RU" sz="2800" b="1" dirty="0" smtClean="0">
              <a:solidFill>
                <a:srgbClr val="320E04"/>
              </a:solidFill>
            </a:endParaRPr>
          </a:p>
          <a:p>
            <a:pPr marL="26988" algn="ctr" eaLnBrk="1" hangingPunct="1">
              <a:lnSpc>
                <a:spcPct val="70000"/>
              </a:lnSpc>
              <a:spcBef>
                <a:spcPts val="700"/>
              </a:spcBef>
              <a:defRPr/>
            </a:pPr>
            <a:endParaRPr lang="ru-RU" altLang="ru-RU" sz="2800" dirty="0" smtClean="0">
              <a:solidFill>
                <a:srgbClr val="320E04"/>
              </a:solidFill>
            </a:endParaRPr>
          </a:p>
          <a:p>
            <a:pPr marL="26988" algn="ctr" eaLnBrk="1" hangingPunct="1">
              <a:lnSpc>
                <a:spcPct val="70000"/>
              </a:lnSpc>
              <a:spcBef>
                <a:spcPts val="700"/>
              </a:spcBef>
              <a:defRPr/>
            </a:pPr>
            <a:r>
              <a:rPr lang="ru-RU" altLang="ru-RU" sz="4000" b="1" dirty="0" smtClean="0">
                <a:solidFill>
                  <a:srgbClr val="320E04"/>
                </a:solidFill>
              </a:rPr>
              <a:t>«</a:t>
            </a:r>
            <a:r>
              <a:rPr lang="ru-RU" sz="4000" b="1" dirty="0" smtClean="0"/>
              <a:t>Ушла война. Осталась память</a:t>
            </a:r>
            <a:r>
              <a:rPr lang="ru-RU" altLang="ru-RU" sz="4000" b="1" dirty="0" smtClean="0">
                <a:solidFill>
                  <a:srgbClr val="320E04"/>
                </a:solidFill>
              </a:rPr>
              <a:t>»</a:t>
            </a:r>
            <a:r>
              <a:rPr lang="ru-RU" sz="4000" b="1" dirty="0" smtClean="0"/>
              <a:t> экскурсии к памятникам ВОВ г. Златоуста</a:t>
            </a:r>
            <a:endParaRPr lang="ru-RU" altLang="ru-RU" sz="4000" b="1" dirty="0" smtClean="0">
              <a:solidFill>
                <a:srgbClr val="320E04"/>
              </a:solidFill>
            </a:endParaRPr>
          </a:p>
          <a:p>
            <a:pPr marL="26988" algn="ctr" eaLnBrk="1" hangingPunct="1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rgbClr val="320E04"/>
                </a:solidFill>
              </a:rPr>
              <a:t> </a:t>
            </a:r>
            <a:endParaRPr lang="ru-RU" altLang="ru-RU" sz="2000" b="1" dirty="0" smtClean="0">
              <a:solidFill>
                <a:srgbClr val="320E04"/>
              </a:solidFill>
            </a:endParaRPr>
          </a:p>
          <a:p>
            <a:pPr marL="26988" algn="ctr" eaLnBrk="1" hangingPunct="1">
              <a:lnSpc>
                <a:spcPct val="90000"/>
              </a:lnSpc>
              <a:defRPr/>
            </a:pPr>
            <a:endParaRPr lang="ru-RU" altLang="ru-RU" sz="2400" b="1" dirty="0" smtClean="0">
              <a:solidFill>
                <a:srgbClr val="320E04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7544" y="4176043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800" dirty="0"/>
          </a:p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Неизвестных Андрей Вадимович </a:t>
            </a:r>
          </a:p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ГБОУ ПОО «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ЗТТиЭ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3 курс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Научные руководители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Строчкова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Алексеевна</a:t>
            </a:r>
          </a:p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Шипилина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Борисовна  </a:t>
            </a:r>
          </a:p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1756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24376" y="1100472"/>
            <a:ext cx="7791450" cy="4800600"/>
          </a:xfrm>
        </p:spPr>
        <p:txBody>
          <a:bodyPr/>
          <a:lstStyle/>
          <a:p>
            <a:r>
              <a:rPr lang="ru-RU" altLang="ru-RU" dirty="0" smtClean="0"/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плана Администрации города сделать Златоуст культурным и туристическим центром Южного Урала. 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истории родного города,  не возможно без памяти о людях его прославлявших.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патриотических чувств и чувства гордости за свою Малую Родину.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F86640-1403-466F-85AA-A1A8B48E16F9}" type="slidenum">
              <a:rPr lang="ru-RU" altLang="ru-RU">
                <a:solidFill>
                  <a:srgbClr val="B5A788"/>
                </a:solidFill>
              </a:rPr>
              <a:pPr/>
              <a:t>22</a:t>
            </a:fld>
            <a:endParaRPr lang="ru-RU" altLang="ru-RU">
              <a:solidFill>
                <a:srgbClr val="B5A788"/>
              </a:solidFill>
            </a:endParaRPr>
          </a:p>
        </p:txBody>
      </p:sp>
      <p:pic>
        <p:nvPicPr>
          <p:cNvPr id="10246" name="Рисунок 7" descr="Мемориальный комплекс, посвященный памяти златоустовцев, погибших на фронтах Великой Отечественной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76" y="4529797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Мемориал на братской могиле воинов и моряков. 2012 г.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736" y="4491697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5" descr="http://mbou-sosch-15.okis.ru/img/mbou-sosch-15/FOTO/2235070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56"/>
          <a:stretch>
            <a:fillRect/>
          </a:stretch>
        </p:blipFill>
        <p:spPr bwMode="auto">
          <a:xfrm>
            <a:off x="6108866" y="4481749"/>
            <a:ext cx="2501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09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48681"/>
            <a:ext cx="7531200" cy="21659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Министерство образования и науки Челябинской области</a:t>
            </a:r>
            <a:br>
              <a:rPr lang="ru-RU" sz="1600" dirty="0" smtClean="0"/>
            </a:br>
            <a:r>
              <a:rPr lang="ru-RU" sz="1600" dirty="0" smtClean="0"/>
              <a:t>ГБОУ </a:t>
            </a:r>
            <a:r>
              <a:rPr lang="ru-RU" sz="1600" dirty="0"/>
              <a:t>ПОО “Златоустовский техникум технологий и экономики</a:t>
            </a:r>
            <a:r>
              <a:rPr lang="ru-RU" sz="1600" dirty="0" smtClean="0"/>
              <a:t>”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маршрута полосы препятствий: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Почувствуй себя Героем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09120"/>
            <a:ext cx="4330824" cy="15087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Гоголев Алексей</a:t>
            </a:r>
          </a:p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Умурзакова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</a:t>
            </a:r>
          </a:p>
        </p:txBody>
      </p:sp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03" y="2786058"/>
            <a:ext cx="4643169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18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260752"/>
          </a:xfrm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7772400" cy="4464496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Цель</a:t>
            </a:r>
            <a:r>
              <a:rPr lang="ru-RU" sz="2000" u="sng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Привлечь туристов и жителей города для проведения своего досуга. </a:t>
            </a:r>
            <a:r>
              <a:rPr lang="ru-RU" sz="1600" dirty="0" smtClean="0"/>
              <a:t> </a:t>
            </a:r>
          </a:p>
          <a:p>
            <a:r>
              <a:rPr lang="ru-RU" sz="2000" b="1" u="sng" dirty="0" smtClean="0"/>
              <a:t>Задачи: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Разработать трассу гонки героев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Разработать программу полосу препятствий для проведения массовых мероприятий.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Разработка программы  концерта с различными конкурсами, подарками и призами, которые будут радовать на протяжении всего мероприятия.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Организовать  работу полевой кухни, где гостей накормят гречневой кашей с тушенкой и угостят сладким чаем с баранками</a:t>
            </a:r>
            <a:r>
              <a:rPr lang="ru-RU" sz="1600" dirty="0" smtClean="0"/>
              <a:t>.</a:t>
            </a:r>
          </a:p>
          <a:p>
            <a:pPr lvl="0"/>
            <a:endParaRPr lang="ru-RU" sz="1600" dirty="0" smtClean="0"/>
          </a:p>
          <a:p>
            <a:endParaRPr lang="ru-RU" sz="1800" dirty="0"/>
          </a:p>
        </p:txBody>
      </p:sp>
      <p:pic>
        <p:nvPicPr>
          <p:cNvPr id="4" name="Рисунок 3" descr="big_754363561192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149080"/>
            <a:ext cx="43204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0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экскурсия по мастерским ЗТТиЭ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4" y="2490135"/>
            <a:ext cx="7324225" cy="4082137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sz="1600" dirty="0" smtClean="0"/>
          </a:p>
          <a:p>
            <a:pPr algn="r"/>
            <a:endParaRPr lang="ru-RU" sz="1600" dirty="0" smtClean="0"/>
          </a:p>
          <a:p>
            <a:pPr algn="r"/>
            <a:endParaRPr lang="ru-RU" sz="3600" dirty="0" smtClean="0"/>
          </a:p>
          <a:p>
            <a:pPr algn="r"/>
            <a:r>
              <a:rPr lang="ru-RU" sz="3600" dirty="0" smtClean="0"/>
              <a:t>Работу </a:t>
            </a:r>
            <a:r>
              <a:rPr lang="ru-RU" sz="3600" dirty="0" smtClean="0"/>
              <a:t>выполнила студентка группы ТЗ-3</a:t>
            </a:r>
            <a:br>
              <a:rPr lang="ru-RU" sz="3600" dirty="0" smtClean="0"/>
            </a:br>
            <a:r>
              <a:rPr lang="ru-RU" sz="3600" dirty="0" err="1" smtClean="0"/>
              <a:t>Кабалина</a:t>
            </a:r>
            <a:r>
              <a:rPr lang="ru-RU" sz="3600" dirty="0" smtClean="0"/>
              <a:t> Алена</a:t>
            </a:r>
            <a:endParaRPr lang="ru-RU" sz="3600" dirty="0"/>
          </a:p>
        </p:txBody>
      </p:sp>
      <p:pic>
        <p:nvPicPr>
          <p:cNvPr id="4" name="Рисунок 3" descr="IgUCIA5cv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5029200" cy="37673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794"/>
            <a:ext cx="6904063" cy="514933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работа среди школьников и увеличения количества набора студентов в ЗТТиЭ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дошкольники, старшеклассники 7-9 класс школ города и Челябинской области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cap="all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 СПЕЦИАЛЬНОСТИ - ОТДЕЛЕНИЕ ОБЩЕОБРАЗОВАТЕЛЬНОЙ И ПРОФЕССИОНАЛЬНОЙ ПОДГОТОВКИ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человек: 15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бесплатная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00175"/>
            <a:ext cx="5929354" cy="171451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 Молодежного танцевального фестиваля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«Взор»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9" y="571480"/>
            <a:ext cx="6656324" cy="12858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ПОО Златоустовский техникум технологий и экономики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312" y="4941168"/>
            <a:ext cx="3569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Рабочая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Игнатьева А.А. 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Затулина В.В.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Колмогорова М.В</a:t>
            </a:r>
            <a:r>
              <a:rPr lang="ru-RU" sz="1400" dirty="0"/>
              <a:t>.</a:t>
            </a:r>
          </a:p>
        </p:txBody>
      </p:sp>
      <p:pic>
        <p:nvPicPr>
          <p:cNvPr id="3074" name="Picture 2" descr="C:\Users\1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94229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80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234" y="171673"/>
            <a:ext cx="7773338" cy="97000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35234" y="5114211"/>
            <a:ext cx="7942821" cy="14879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данном фестивале БУДЕТ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КЦЕНТ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ЗДОРОВЫЙ ОБРАЗ ЖИЗНИ.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Там будет просто весело.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данной работе речь пойдёт о танцах, которые популярны сейчас среди молодёжи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г. Златоуста.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mg_6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5573" y="2702402"/>
            <a:ext cx="3182999" cy="225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13117lunchcatey_1280x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34" y="2744197"/>
            <a:ext cx="3942144" cy="2217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8327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молодые люди после тяжелого учебного года  ищут приключения , место отдыха, праздники…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Они ходят на разные  дискотеки в разные не безопасные место, почему бы не устроить такое мероприятие где будет весело и главное безопасно?!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пенного ,танцевального  фестиваля  «Взор» </a:t>
            </a:r>
          </a:p>
        </p:txBody>
      </p:sp>
    </p:spTree>
    <p:extLst>
      <p:ext uri="{BB962C8B-B14F-4D97-AF65-F5344CB8AC3E}">
        <p14:creationId xmlns:p14="http://schemas.microsoft.com/office/powerpoint/2010/main" xmlns="" val="18216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8" y="946275"/>
            <a:ext cx="8143900" cy="200026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49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br>
              <a:rPr lang="ru-RU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туристического маршрута: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«Здесь начинался Златоуст!»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71744"/>
            <a:ext cx="8143900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157017" y="450542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ГБОУПОО «Златоустовский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 технологии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371275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Фёдорова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Мухаметшина К.Ю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 descr="PuW54mVcL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140968"/>
            <a:ext cx="4643470" cy="325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24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 курс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«Крылья - 2017»</a:t>
            </a:r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60848"/>
            <a:ext cx="3903680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060848"/>
            <a:ext cx="3202704" cy="2126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949371"/>
            <a:ext cx="4114580" cy="27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6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57818" y="3071810"/>
            <a:ext cx="37861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 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786" y="339563"/>
            <a:ext cx="37862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Цель:</a:t>
            </a:r>
          </a:p>
          <a:p>
            <a:r>
              <a:rPr lang="ru-RU" sz="2400" dirty="0" smtClean="0"/>
              <a:t>Разработать программу познавательного мероприятия«Здесь начинался Златоуст»с анимационной программой.</a:t>
            </a:r>
            <a:endParaRPr lang="ru-RU" sz="2400" dirty="0"/>
          </a:p>
        </p:txBody>
      </p:sp>
      <p:pic>
        <p:nvPicPr>
          <p:cNvPr id="15362" name="Picture 2" descr="C:\Users\412-07\Desktop\0_84e95_e1556e83_XL-670x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068067"/>
            <a:ext cx="4685481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786" y="3043764"/>
            <a:ext cx="3318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Задачи: </a:t>
            </a:r>
          </a:p>
          <a:p>
            <a:pPr>
              <a:buFontTx/>
              <a:buChar char="-"/>
            </a:pPr>
            <a:r>
              <a:rPr lang="ru-RU" sz="2400" dirty="0" smtClean="0"/>
              <a:t>привлечь туристов к посещению города,</a:t>
            </a:r>
          </a:p>
          <a:p>
            <a:pPr>
              <a:buFontTx/>
              <a:buChar char="-"/>
            </a:pPr>
            <a:r>
              <a:rPr lang="ru-RU" sz="2400" dirty="0" smtClean="0"/>
              <a:t>Разработать маршрут экскурсии</a:t>
            </a:r>
          </a:p>
          <a:p>
            <a:pPr>
              <a:buFontTx/>
              <a:buChar char="-"/>
            </a:pPr>
            <a:r>
              <a:rPr lang="ru-RU" sz="2400" dirty="0" smtClean="0"/>
              <a:t> Разработать мероприятие по организации проведения экскурсии.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8881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14421"/>
            <a:ext cx="7170116" cy="164307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«Исторический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Златоуст»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365104"/>
            <a:ext cx="4283968" cy="20162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группа «Туризм»: Пономарева Л.Л. - докладчик</a:t>
            </a:r>
          </a:p>
          <a:p>
            <a:pPr algn="l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Юмабаева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Л.А.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8886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«Златоустовский техникум технологий и экономики»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295524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70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40116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уникального, интерактивного, познавательного и туристического продукта, направленного на увеличение потока туристов.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доступный и привлекательный отдых для учеников нашего города на туристических объектах г. Златоуст.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2500330" cy="2364251"/>
          </a:xfrm>
          <a:prstGeom prst="rect">
            <a:avLst/>
          </a:prstGeom>
          <a:noFill/>
        </p:spPr>
      </p:pic>
      <p:pic>
        <p:nvPicPr>
          <p:cNvPr id="5123" name="Picture 3" descr="C:\Users\1\Desktop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2970209" cy="241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63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43800" cy="2152650"/>
          </a:xfrm>
        </p:spPr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75" y="378557"/>
            <a:ext cx="9036495" cy="19168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ГБОУ ПОО «Златоустовский техникум технологий и экономики»</a:t>
            </a:r>
          </a:p>
          <a:p>
            <a:pPr algn="ctr">
              <a:spcBef>
                <a:spcPts val="0"/>
              </a:spcBef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 ф</a:t>
            </a:r>
            <a:r>
              <a:rPr lang="ru-RU" sz="4800" b="1" dirty="0" smtClean="0">
                <a:effectLst/>
                <a:latin typeface="Times New Roman" pitchFamily="18" charset="0"/>
                <a:cs typeface="Times New Roman" pitchFamily="18" charset="0"/>
              </a:rPr>
              <a:t>естиваля </a:t>
            </a:r>
            <a:endParaRPr lang="ru-RU" sz="4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4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4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4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48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ele03\Desktop\лого крылья бирюз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285992"/>
            <a:ext cx="5871727" cy="3112015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6248" y="4857760"/>
            <a:ext cx="4214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Барышева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Екатерина, Балабанова Екатерина,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Амерханова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Екатерина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Кривошеева Екатерина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7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53496" cy="151216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Цель фестиваля: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428737"/>
            <a:ext cx="8535322" cy="2286016"/>
          </a:xfrm>
        </p:spPr>
        <p:txBody>
          <a:bodyPr>
            <a:normAutofit fontScale="62500" lnSpcReduction="20000"/>
          </a:bodyPr>
          <a:lstStyle/>
          <a:p>
            <a:pPr marL="18288" indent="0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2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Продвижение туристического потенциала и повышение туристической привлекательности к Златоустовскому городскому округу через создание уникальной, разноплановой творческой площадки</a:t>
            </a:r>
            <a:r>
              <a:rPr lang="ru-RU" sz="52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18288" indent="0">
              <a:buNone/>
            </a:pPr>
            <a:endParaRPr lang="ru-RU" sz="5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925436"/>
            <a:ext cx="1907704" cy="932564"/>
          </a:xfrm>
          <a:prstGeom prst="rect">
            <a:avLst/>
          </a:prstGeom>
        </p:spPr>
      </p:pic>
      <p:pic>
        <p:nvPicPr>
          <p:cNvPr id="6146" name="Picture 2" descr="C:\Users\1\Desktop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94374"/>
            <a:ext cx="4779960" cy="317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76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78038"/>
            <a:ext cx="7848872" cy="129614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 ГБОУ ПОО «Златоустовский техникум технологии и экономики»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16732"/>
            <a:ext cx="7272808" cy="396044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Конного тура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крылатом коне»</a:t>
            </a:r>
          </a:p>
          <a:p>
            <a:pPr algn="r"/>
            <a:r>
              <a:rPr lang="ru-RU" sz="2000" b="1" dirty="0" smtClean="0"/>
              <a:t>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Участник : </a:t>
            </a:r>
          </a:p>
          <a:p>
            <a:pPr algn="r"/>
            <a:r>
              <a:rPr lang="ru-RU" sz="2000" b="1" dirty="0" err="1" smtClean="0"/>
              <a:t>Галиакберова</a:t>
            </a:r>
            <a:r>
              <a:rPr lang="ru-RU" sz="2000" b="1" dirty="0" smtClean="0"/>
              <a:t> В.А</a:t>
            </a:r>
          </a:p>
          <a:p>
            <a:pPr algn="r"/>
            <a:endParaRPr lang="ru-RU" sz="20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</p:txBody>
      </p:sp>
      <p:pic>
        <p:nvPicPr>
          <p:cNvPr id="4" name="Рисунок 3" descr="Animals___Horses_Horse_riding__sunset_05361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4968552" cy="33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2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9" y="571481"/>
            <a:ext cx="6572296" cy="27146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/>
              <a:t>Цель:</a:t>
            </a:r>
          </a:p>
          <a:p>
            <a:pPr>
              <a:buNone/>
            </a:pPr>
            <a:r>
              <a:rPr lang="ru-RU" b="1" dirty="0" smtClean="0"/>
              <a:t>-Разработать  программу конного тура </a:t>
            </a:r>
          </a:p>
          <a:p>
            <a:pPr>
              <a:buNone/>
            </a:pPr>
            <a:r>
              <a:rPr lang="ru-RU" b="1" dirty="0" smtClean="0"/>
              <a:t>«На крылатом коне</a:t>
            </a:r>
            <a:r>
              <a:rPr lang="ru-RU" b="1" dirty="0" smtClean="0"/>
              <a:t>»</a:t>
            </a:r>
            <a:endParaRPr lang="ru-RU" b="1" dirty="0" smtClean="0"/>
          </a:p>
          <a:p>
            <a:pPr>
              <a:buNone/>
            </a:pPr>
            <a:r>
              <a:rPr lang="ru-RU" sz="3200" b="1" dirty="0" smtClean="0"/>
              <a:t>Задачи : </a:t>
            </a:r>
          </a:p>
          <a:p>
            <a:pPr>
              <a:buNone/>
            </a:pPr>
            <a:r>
              <a:rPr lang="ru-RU" b="1" dirty="0" smtClean="0"/>
              <a:t>-привлечение туристов</a:t>
            </a:r>
          </a:p>
          <a:p>
            <a:pPr>
              <a:buNone/>
            </a:pPr>
            <a:r>
              <a:rPr lang="ru-RU" b="1" dirty="0" smtClean="0"/>
              <a:t>- Разработать конные маршруты</a:t>
            </a:r>
          </a:p>
          <a:p>
            <a:endParaRPr lang="ru-RU" dirty="0"/>
          </a:p>
        </p:txBody>
      </p:sp>
      <p:pic>
        <p:nvPicPr>
          <p:cNvPr id="7170" name="Picture 2" descr="C:\Users\1\Desktop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31303"/>
            <a:ext cx="5715040" cy="324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27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123" y="-24"/>
            <a:ext cx="2500909" cy="2143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43923"/>
            <a:ext cx="4824536" cy="792088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07" y="1071533"/>
            <a:ext cx="5109241" cy="1285897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2700795"/>
            <a:ext cx="4714908" cy="35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9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00056"/>
            <a:ext cx="7128792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 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 школа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экотуризма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 мельница»                 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224737"/>
            <a:ext cx="5688632" cy="3199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18874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2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 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 комплекс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"Башня - колокольня с часовней святителя Иоанна Златоуста"                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564904"/>
            <a:ext cx="5088566" cy="36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9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 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ОружейникЪ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Парк» 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501008"/>
            <a:ext cx="4610117" cy="3072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91" y="2204865"/>
            <a:ext cx="3998004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7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115616" y="620688"/>
          <a:ext cx="72008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агентства города    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920" y="2225675"/>
            <a:ext cx="7620000" cy="166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889375"/>
            <a:ext cx="2762613" cy="2762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8871" y="4667299"/>
            <a:ext cx="4032288" cy="15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154086100"/>
              </p:ext>
            </p:extLst>
          </p:nvPr>
        </p:nvGraphicFramePr>
        <p:xfrm>
          <a:off x="1115616" y="620688"/>
          <a:ext cx="73174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056784" cy="338437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708920"/>
            <a:ext cx="6108171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3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434073584"/>
              </p:ext>
            </p:extLst>
          </p:nvPr>
        </p:nvGraphicFramePr>
        <p:xfrm>
          <a:off x="539552" y="620688"/>
          <a:ext cx="78935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056784" cy="338437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060848"/>
            <a:ext cx="68007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6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951</TotalTime>
  <Words>644</Words>
  <Application>Microsoft Office PowerPoint</Application>
  <PresentationFormat>Экран (4:3)</PresentationFormat>
  <Paragraphs>181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Натуральные материалы</vt:lpstr>
      <vt:lpstr>Пресс-конференция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Министерство образования и науки Челябинской области  ГБОУ ПОО «Златоустовский техникум технологии и экономики»  </vt:lpstr>
      <vt:lpstr>Слайд 18</vt:lpstr>
      <vt:lpstr>Проект: «ВЕЛОсфера»</vt:lpstr>
      <vt:lpstr>Цели и задачи:</vt:lpstr>
      <vt:lpstr>Городской конкурс исследовательских работ   учащихся         «Юный гид-экскурсовод»</vt:lpstr>
      <vt:lpstr> Актуальность  проекта: </vt:lpstr>
      <vt:lpstr>Министерство образования и науки Челябинской области ГБОУ ПОО “Златоустовский техникум технологий и экономики”       ПРОЕКТ маршрута полосы препятствий:   “Почувствуй себя Героем”</vt:lpstr>
      <vt:lpstr>Цель и задачи</vt:lpstr>
      <vt:lpstr>Профориентационная экскурсия по мастерским ЗТТиЭ</vt:lpstr>
      <vt:lpstr>Слайд 26</vt:lpstr>
      <vt:lpstr>Проект Молодежного танцевального фестиваля  «Взор»</vt:lpstr>
      <vt:lpstr>Актуальность</vt:lpstr>
      <vt:lpstr>                         Проект                          туристического маршрута:  «Здесь начинался Златоуст!»</vt:lpstr>
      <vt:lpstr>Слайд 30</vt:lpstr>
      <vt:lpstr>Проект квеста «Исторический Златоуст»</vt:lpstr>
      <vt:lpstr> Цель:  Создание уникального, интерактивного, познавательного и туристического продукта, направленного на увеличение потока туристов.   Задача: Организовать доступный и привлекательный отдых для учеников нашего города на туристических объектах г. Златоуст.</vt:lpstr>
      <vt:lpstr>      </vt:lpstr>
      <vt:lpstr>   Цель фестиваля:</vt:lpstr>
      <vt:lpstr>Министерство образования и науки Челябинской области ГБОУ ПОО «Златоустовский техникум технологии и экономики»</vt:lpstr>
      <vt:lpstr>Слайд 36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 «ТЕХНИЧЕСКОЕ ОБСЛУЖИВАНИЕ И РЕМОНТ ДВИГАТЕЛЕЙ, СИСТЕМ И АГРЕГАТОВ АВТОМОБИЛЕЙ»</dc:title>
  <dc:creator>408-02</dc:creator>
  <cp:lastModifiedBy>1</cp:lastModifiedBy>
  <cp:revision>64</cp:revision>
  <dcterms:created xsi:type="dcterms:W3CDTF">2017-11-09T09:41:59Z</dcterms:created>
  <dcterms:modified xsi:type="dcterms:W3CDTF">2017-12-12T16:34:45Z</dcterms:modified>
</cp:coreProperties>
</file>