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3" r:id="rId2"/>
    <p:sldId id="267" r:id="rId3"/>
    <p:sldId id="268" r:id="rId4"/>
    <p:sldId id="265" r:id="rId5"/>
    <p:sldId id="260" r:id="rId6"/>
    <p:sldId id="256" r:id="rId7"/>
    <p:sldId id="257" r:id="rId8"/>
    <p:sldId id="262" r:id="rId9"/>
    <p:sldId id="272" r:id="rId10"/>
    <p:sldId id="271" r:id="rId11"/>
    <p:sldId id="259" r:id="rId12"/>
    <p:sldId id="273" r:id="rId1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ED5CB-CD41-43F0-864A-7141B16D900A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9EBA9-A725-4B6E-A8CC-B31BC0736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7FBA-7F74-4FF1-B43B-9899D3754FAD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A67D-B414-4E4E-9D2C-DB04C7A46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7FBA-7F74-4FF1-B43B-9899D3754FAD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A67D-B414-4E4E-9D2C-DB04C7A46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7FBA-7F74-4FF1-B43B-9899D3754FAD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A67D-B414-4E4E-9D2C-DB04C7A46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7FBA-7F74-4FF1-B43B-9899D3754FAD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A67D-B414-4E4E-9D2C-DB04C7A46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7FBA-7F74-4FF1-B43B-9899D3754FAD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A67D-B414-4E4E-9D2C-DB04C7A46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7FBA-7F74-4FF1-B43B-9899D3754FAD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A67D-B414-4E4E-9D2C-DB04C7A46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7FBA-7F74-4FF1-B43B-9899D3754FAD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A67D-B414-4E4E-9D2C-DB04C7A46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7FBA-7F74-4FF1-B43B-9899D3754FAD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A67D-B414-4E4E-9D2C-DB04C7A46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7FBA-7F74-4FF1-B43B-9899D3754FAD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A67D-B414-4E4E-9D2C-DB04C7A46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7FBA-7F74-4FF1-B43B-9899D3754FAD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A67D-B414-4E4E-9D2C-DB04C7A46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7FBA-7F74-4FF1-B43B-9899D3754FAD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A67D-B414-4E4E-9D2C-DB04C7A46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A7FBA-7F74-4FF1-B43B-9899D3754FAD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1A67D-B414-4E4E-9D2C-DB04C7A46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41583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>
                    <a:lumMod val="75000"/>
                  </a:schemeClr>
                </a:solidFill>
                <a:latin typeface="Monotype Corsiva" pitchFamily="66" charset="0"/>
              </a:rPr>
              <a:t>ПРИЗРАК СТАРОГО ГОРОДА</a:t>
            </a:r>
            <a:endParaRPr lang="ru-RU" sz="6600" b="1" dirty="0">
              <a:solidFill>
                <a:schemeClr val="bg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500570"/>
            <a:ext cx="6400800" cy="8286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Вопросы 1 тура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Памятник 1905 год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12361">
            <a:off x="6695103" y="745795"/>
            <a:ext cx="2108200" cy="157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Памятник аносов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2105">
            <a:off x="6427658" y="4265719"/>
            <a:ext cx="1358900" cy="210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Пушки у арсенал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37977">
            <a:off x="300072" y="420558"/>
            <a:ext cx="2108200" cy="142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Церковь в Ветлуге.jpg"/>
          <p:cNvPicPr>
            <a:picLocks noChangeAspect="1"/>
          </p:cNvPicPr>
          <p:nvPr/>
        </p:nvPicPr>
        <p:blipFill>
          <a:blip r:embed="rId5"/>
          <a:srcRect l="38119"/>
          <a:stretch>
            <a:fillRect/>
          </a:stretch>
        </p:blipFill>
        <p:spPr>
          <a:xfrm rot="20753012">
            <a:off x="1129650" y="4225705"/>
            <a:ext cx="1460200" cy="20716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Собор Трех Святителей - городская площадь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214290"/>
            <a:ext cx="2381698" cy="2029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Какое бедствие весной 1855 года оставило без крова более 20% жителей Златоуста?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35732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современный памятник расположен на этом месте?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Как называются ворота, ведущие к этому памятнику?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latoust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85728"/>
            <a:ext cx="4528318" cy="6143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6348" y="714356"/>
            <a:ext cx="3857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13. Кому был поставлен этот памятник?</a:t>
            </a: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14. Кто жил в доме, который находится за памятником?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 l="11029" t="13081" r="7516" b="5852"/>
          <a:stretch>
            <a:fillRect/>
          </a:stretch>
        </p:blipFill>
        <p:spPr bwMode="auto">
          <a:xfrm>
            <a:off x="0" y="0"/>
            <a:ext cx="9144000" cy="681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-928726" y="3643314"/>
            <a:ext cx="4572032" cy="571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643042" y="357166"/>
            <a:ext cx="3143272" cy="1285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786314" y="214290"/>
            <a:ext cx="3786214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5715008" y="3000372"/>
            <a:ext cx="5643602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1500166" y="5857892"/>
            <a:ext cx="7000924" cy="857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20720714">
            <a:off x="2810497" y="5066751"/>
            <a:ext cx="4002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Территория игры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1035819" y="6250801"/>
            <a:ext cx="500066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357166"/>
            <a:ext cx="84296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20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объектов,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входящих в </a:t>
            </a:r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«Перечень объектов культурного наследия, включенных в единый государственный реестр объектов культурного наследия (памятников истории и культуры) народов Российской Федерации, расположенных на территории Златоустовского городского округа Челябинской области»,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должно находиться на ТЕРРИТОРИИ ИГРЫ?</a:t>
            </a:r>
          </a:p>
          <a:p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5786" y="428604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Кто является автором этого описания Златоуста?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Autofit/>
          </a:bodyPr>
          <a:lstStyle/>
          <a:p>
            <a:pPr indent="468000">
              <a:buNone/>
            </a:pPr>
            <a:r>
              <a:rPr lang="ru-RU" sz="1400" i="1" dirty="0" smtClean="0"/>
              <a:t>«После чая и короткого отдыха мы ходили осматривать город. Вблизи он так же хорош, как и издали. Быстрая р. Ай делает у горы </a:t>
            </a:r>
            <a:r>
              <a:rPr lang="ru-RU" sz="1400" i="1" dirty="0" err="1" smtClean="0"/>
              <a:t>Косатура</a:t>
            </a:r>
            <a:r>
              <a:rPr lang="ru-RU" sz="1400" i="1" dirty="0" smtClean="0"/>
              <a:t> крутое колено, и на образовавшемся мыске вытянулось до десятка маленьких чистеньких уличек — это центр. От небольшого рынка в гору идет широкая улица, где устроилась немецкая колония; есть кирка, немного забытая, а по ту сторону пруда — </a:t>
            </a:r>
            <a:r>
              <a:rPr lang="ru-RU" sz="1400" i="1" dirty="0" err="1" smtClean="0"/>
              <a:t>Фриденталь</a:t>
            </a:r>
            <a:r>
              <a:rPr lang="ru-RU" sz="1400" i="1" dirty="0" smtClean="0"/>
              <a:t>. Златоустовские немцы своим существованием здесь обязаны фабрике холодного оружия, основанной в Златоусте в двадцатых годах настоящего столетия; их выписали из Германии как хороших мастеров, могущих насадить новое производство. Семейные добродетели и необычайная </a:t>
            </a:r>
            <a:r>
              <a:rPr lang="ru-RU" sz="1400" i="1" dirty="0" err="1" smtClean="0"/>
              <a:t>плодливость</a:t>
            </a:r>
            <a:r>
              <a:rPr lang="ru-RU" sz="1400" i="1" dirty="0" smtClean="0"/>
              <a:t> немцев хорошо известны всему миру, и </a:t>
            </a:r>
            <a:r>
              <a:rPr lang="ru-RU" sz="1400" i="1" dirty="0" err="1" smtClean="0"/>
              <a:t>златоустовская</a:t>
            </a:r>
            <a:r>
              <a:rPr lang="ru-RU" sz="1400" i="1" dirty="0" smtClean="0"/>
              <a:t> немецкая колония послужила немецким рассадником для всего Урала: и производство утвердили, и себя не забыли.</a:t>
            </a:r>
          </a:p>
          <a:p>
            <a:pPr indent="468000">
              <a:buNone/>
            </a:pPr>
            <a:r>
              <a:rPr lang="ru-RU" sz="1400" i="1" dirty="0" smtClean="0"/>
              <a:t>Общее впечатление от этого городка самое мирное и хорошее. Получается что-то среднее между заводом и городом, но все это в маленьких размерах, сколько нужно для 20 тысяч населения. Мне лично больше всего нравится бойкая горная р. Ай и обступившие ее горы: </a:t>
            </a:r>
            <a:r>
              <a:rPr lang="ru-RU" sz="1400" i="1" dirty="0" err="1" smtClean="0"/>
              <a:t>Косатур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Мис</a:t>
            </a:r>
            <a:r>
              <a:rPr lang="ru-RU" sz="1400" i="1" dirty="0" smtClean="0"/>
              <a:t>, Паленая, Татарка и т. д. В глубине тяжелыми синими массами поднимается </a:t>
            </a:r>
            <a:r>
              <a:rPr lang="ru-RU" sz="1400" i="1" dirty="0" err="1" smtClean="0"/>
              <a:t>Таганай</a:t>
            </a:r>
            <a:r>
              <a:rPr lang="ru-RU" sz="1400" i="1" dirty="0" smtClean="0"/>
              <a:t>, разделяющийся на три ветви — малый, средний и большой. Мы долго гуляли по берегу р. Ай, где за фабрикой вытянулась такая красивая набережная с такими уютными, прелестными домиками. Мимо нас два раза проскакала кавалькада — две амазонки и несколько наездников. С г. </a:t>
            </a:r>
            <a:r>
              <a:rPr lang="ru-RU" sz="1400" i="1" dirty="0" err="1" smtClean="0"/>
              <a:t>Косатур</a:t>
            </a:r>
            <a:r>
              <a:rPr lang="ru-RU" sz="1400" i="1" dirty="0" smtClean="0"/>
              <a:t> спускалось стадо коров; животные лепились по горной извилистой тропинке, как козявки. Тихо и мирно все, не слышно разухабистой песни или пьяного крика, как это бывает по вечерам в настоящих городах. В домах уже зажигались огни, когда мы вернулись на квартиру, очень довольные этим затерявшимся в горах красивым уголком. К </a:t>
            </a:r>
            <a:r>
              <a:rPr lang="ru-RU" sz="1400" i="1" dirty="0" err="1" smtClean="0"/>
              <a:t>златоустовским</a:t>
            </a:r>
            <a:r>
              <a:rPr lang="ru-RU" sz="1400" i="1" dirty="0" smtClean="0"/>
              <a:t> прелестям необходимо прибавить еще необыкновенную дешевизну здешней жизни, как могут жить только люди в приличном отдалении от настоящих благ всепожирающих центров.»</a:t>
            </a:r>
            <a:endParaRPr lang="ru-R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Назовите эти объекты старого Златоуста.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Какие архитекторы проектировали эти здания?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3714744" y="3571876"/>
            <a:ext cx="428628" cy="326896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5857884" y="3786190"/>
            <a:ext cx="428628" cy="326896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8143900" y="4714884"/>
            <a:ext cx="428628" cy="326896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5. На каких улицах находились эти объекты? Найдите соответствие.</a:t>
            </a:r>
            <a:endParaRPr lang="ru-RU" sz="4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Улицы:</a:t>
            </a:r>
          </a:p>
          <a:p>
            <a:r>
              <a:rPr lang="ru-RU" b="1" dirty="0" smtClean="0"/>
              <a:t>Алексеевская</a:t>
            </a:r>
          </a:p>
          <a:p>
            <a:r>
              <a:rPr lang="ru-RU" b="1" dirty="0" smtClean="0"/>
              <a:t>Большая Аптечная</a:t>
            </a:r>
          </a:p>
          <a:p>
            <a:r>
              <a:rPr lang="ru-RU" b="1" dirty="0" smtClean="0"/>
              <a:t>Большая Немецкая</a:t>
            </a:r>
          </a:p>
          <a:p>
            <a:r>
              <a:rPr lang="ru-RU" b="1" dirty="0" smtClean="0"/>
              <a:t>Верхняя Никольская</a:t>
            </a:r>
          </a:p>
          <a:p>
            <a:r>
              <a:rPr lang="ru-RU" b="1" dirty="0" smtClean="0"/>
              <a:t>Ключевская</a:t>
            </a:r>
          </a:p>
          <a:p>
            <a:r>
              <a:rPr lang="ru-RU" b="1" dirty="0" smtClean="0"/>
              <a:t>Малая Немецкая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Объекты: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Дом врача Пономарева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Дом, где жил Б.М.Шапошников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Дом купца Андрианова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Дом рабочего </a:t>
            </a:r>
            <a:r>
              <a:rPr lang="ru-RU" sz="3200" b="1" dirty="0" err="1" smtClean="0"/>
              <a:t>А.С.Тютева</a:t>
            </a:r>
            <a:endParaRPr lang="ru-RU" sz="3200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Здание благородного собрания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Земская управа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Златоустовский казенный винный склад № 2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Кинотеатр «Колизей»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Полицейское управление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Уездное казначейство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Усадьба городская «Немецкая»</a:t>
            </a:r>
          </a:p>
          <a:p>
            <a:pPr marL="514350" indent="-514350">
              <a:buNone/>
            </a:pPr>
            <a:endParaRPr lang="ru-RU" sz="3200" b="1" dirty="0" smtClean="0"/>
          </a:p>
          <a:p>
            <a:pPr marL="514350" indent="-514350">
              <a:buFont typeface="+mj-lt"/>
              <a:buAutoNum type="arabicPeriod"/>
            </a:pPr>
            <a:endParaRPr lang="ru-RU" sz="3200" b="1" dirty="0" smtClean="0"/>
          </a:p>
          <a:p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Как называлась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церковь,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 какой улице она находилась?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 rot="3217212">
            <a:off x="6367467" y="142478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дом купца андрианова.jpg"/>
          <p:cNvPicPr>
            <a:picLocks noChangeAspect="1"/>
          </p:cNvPicPr>
          <p:nvPr/>
        </p:nvPicPr>
        <p:blipFill>
          <a:blip r:embed="rId2"/>
          <a:srcRect r="28630"/>
          <a:stretch>
            <a:fillRect/>
          </a:stretch>
        </p:blipFill>
        <p:spPr>
          <a:xfrm>
            <a:off x="5715008" y="2613874"/>
            <a:ext cx="3143272" cy="4029836"/>
          </a:xfrm>
          <a:prstGeom prst="rect">
            <a:avLst/>
          </a:prstGeom>
        </p:spPr>
      </p:pic>
      <p:pic>
        <p:nvPicPr>
          <p:cNvPr id="3" name="Рисунок 2" descr="Дом городского общест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62603"/>
            <a:ext cx="5357850" cy="3382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714356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i="1" dirty="0" smtClean="0">
                <a:latin typeface="Monotype Corsiva" pitchFamily="66" charset="0"/>
              </a:rPr>
              <a:t>Дом городского общества</a:t>
            </a:r>
            <a:endParaRPr lang="ru-RU" b="1" i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6143644"/>
            <a:ext cx="22124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Дом купца Андрианова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42852"/>
            <a:ext cx="7614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Какое предприятие сейчас находится в этом здании?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47148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В каком архитектурном стиле построен дом купца Андрианова?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500034" y="1214422"/>
            <a:ext cx="1394273" cy="1879413"/>
            <a:chOff x="714348" y="928670"/>
            <a:chExt cx="1394273" cy="187941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348" y="928670"/>
              <a:ext cx="1394273" cy="155515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857224" y="2500306"/>
              <a:ext cx="1119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Е.И.Пугачев</a:t>
              </a:r>
              <a:endPara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143108" y="2500306"/>
            <a:ext cx="1316584" cy="2022289"/>
            <a:chOff x="2214547" y="2071678"/>
            <a:chExt cx="1316584" cy="202228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14547" y="2071678"/>
              <a:ext cx="1316584" cy="1676913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2285984" y="3786190"/>
              <a:ext cx="11070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Александр </a:t>
              </a:r>
              <a:r>
                <a:rPr lang="en-US" sz="1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endPara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857620" y="1357298"/>
            <a:ext cx="1357322" cy="2022289"/>
            <a:chOff x="4000496" y="2071678"/>
            <a:chExt cx="1357322" cy="2022289"/>
          </a:xfrm>
        </p:grpSpPr>
        <p:sp>
          <p:nvSpPr>
            <p:cNvPr id="12" name="TextBox 11"/>
            <p:cNvSpPr txBox="1"/>
            <p:nvPr/>
          </p:nvSpPr>
          <p:spPr>
            <a:xfrm>
              <a:off x="4143372" y="3786190"/>
              <a:ext cx="11551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Александр </a:t>
              </a:r>
              <a:r>
                <a:rPr lang="en-US" sz="1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II</a:t>
              </a:r>
              <a:endPara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00496" y="2071678"/>
              <a:ext cx="1357322" cy="171192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23" name="Группа 22"/>
          <p:cNvGrpSpPr/>
          <p:nvPr/>
        </p:nvGrpSpPr>
        <p:grpSpPr>
          <a:xfrm>
            <a:off x="5643570" y="2500306"/>
            <a:ext cx="1367330" cy="1950851"/>
            <a:chOff x="5786446" y="2143116"/>
            <a:chExt cx="1367330" cy="1950851"/>
          </a:xfrm>
        </p:grpSpPr>
        <p:sp>
          <p:nvSpPr>
            <p:cNvPr id="19" name="TextBox 18"/>
            <p:cNvSpPr txBox="1"/>
            <p:nvPr/>
          </p:nvSpPr>
          <p:spPr>
            <a:xfrm>
              <a:off x="5929322" y="3786190"/>
              <a:ext cx="12032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Александр </a:t>
              </a:r>
              <a:r>
                <a:rPr lang="en-US" sz="1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III</a:t>
              </a:r>
              <a:endPara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86446" y="2143116"/>
              <a:ext cx="1367330" cy="1630541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25" name="Группа 24"/>
          <p:cNvGrpSpPr/>
          <p:nvPr/>
        </p:nvGrpSpPr>
        <p:grpSpPr>
          <a:xfrm>
            <a:off x="4000496" y="4071942"/>
            <a:ext cx="1140237" cy="2022289"/>
            <a:chOff x="3929058" y="3357562"/>
            <a:chExt cx="1140237" cy="2022289"/>
          </a:xfrm>
        </p:grpSpPr>
        <p:sp>
          <p:nvSpPr>
            <p:cNvPr id="20" name="TextBox 19"/>
            <p:cNvSpPr txBox="1"/>
            <p:nvPr/>
          </p:nvSpPr>
          <p:spPr>
            <a:xfrm>
              <a:off x="4000496" y="5072074"/>
              <a:ext cx="9912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Николай </a:t>
              </a:r>
              <a:r>
                <a:rPr lang="en-US" sz="1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II</a:t>
              </a:r>
              <a:endPara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29058" y="3357562"/>
              <a:ext cx="1140237" cy="168592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27" name="Группа 26"/>
          <p:cNvGrpSpPr/>
          <p:nvPr/>
        </p:nvGrpSpPr>
        <p:grpSpPr>
          <a:xfrm>
            <a:off x="357158" y="3643314"/>
            <a:ext cx="1285884" cy="2022289"/>
            <a:chOff x="428596" y="3286124"/>
            <a:chExt cx="1285884" cy="2022289"/>
          </a:xfrm>
        </p:grpSpPr>
        <p:sp>
          <p:nvSpPr>
            <p:cNvPr id="15" name="TextBox 14"/>
            <p:cNvSpPr txBox="1"/>
            <p:nvPr/>
          </p:nvSpPr>
          <p:spPr>
            <a:xfrm>
              <a:off x="500034" y="5000636"/>
              <a:ext cx="11053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С.Ю.Витте</a:t>
              </a:r>
              <a:endPara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8596" y="3286124"/>
              <a:ext cx="1285884" cy="1666351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36" name="Группа 35"/>
          <p:cNvGrpSpPr/>
          <p:nvPr/>
        </p:nvGrpSpPr>
        <p:grpSpPr>
          <a:xfrm>
            <a:off x="5929322" y="4857760"/>
            <a:ext cx="1401666" cy="1736537"/>
            <a:chOff x="5929322" y="4286256"/>
            <a:chExt cx="1401666" cy="1736537"/>
          </a:xfrm>
        </p:grpSpPr>
        <p:sp>
          <p:nvSpPr>
            <p:cNvPr id="13" name="TextBox 12"/>
            <p:cNvSpPr txBox="1"/>
            <p:nvPr/>
          </p:nvSpPr>
          <p:spPr>
            <a:xfrm>
              <a:off x="5929322" y="5715016"/>
              <a:ext cx="14016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Д.И.Менделеев</a:t>
              </a:r>
              <a:endPara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00760" y="4286256"/>
              <a:ext cx="1285884" cy="139134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31" name="Группа 30"/>
          <p:cNvGrpSpPr/>
          <p:nvPr/>
        </p:nvGrpSpPr>
        <p:grpSpPr>
          <a:xfrm>
            <a:off x="1928794" y="4857760"/>
            <a:ext cx="1299681" cy="1879413"/>
            <a:chOff x="2000232" y="4357694"/>
            <a:chExt cx="1299681" cy="1879413"/>
          </a:xfrm>
        </p:grpSpPr>
        <p:sp>
          <p:nvSpPr>
            <p:cNvPr id="14" name="TextBox 13"/>
            <p:cNvSpPr txBox="1"/>
            <p:nvPr/>
          </p:nvSpPr>
          <p:spPr>
            <a:xfrm>
              <a:off x="2000232" y="5929330"/>
              <a:ext cx="12497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Ф.И.Шаляпин</a:t>
              </a:r>
              <a:endPara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 b="24399"/>
            <a:stretch>
              <a:fillRect/>
            </a:stretch>
          </p:blipFill>
          <p:spPr bwMode="auto">
            <a:xfrm>
              <a:off x="2071670" y="4357694"/>
              <a:ext cx="1228243" cy="152223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37" name="Группа 36"/>
          <p:cNvGrpSpPr/>
          <p:nvPr/>
        </p:nvGrpSpPr>
        <p:grpSpPr>
          <a:xfrm>
            <a:off x="7358082" y="1357298"/>
            <a:ext cx="1278876" cy="1879413"/>
            <a:chOff x="7429520" y="1000108"/>
            <a:chExt cx="1278876" cy="1879413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429520" y="1000108"/>
              <a:ext cx="1238232" cy="1526121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35" name="TextBox 34"/>
            <p:cNvSpPr txBox="1"/>
            <p:nvPr/>
          </p:nvSpPr>
          <p:spPr>
            <a:xfrm>
              <a:off x="7429520" y="2571744"/>
              <a:ext cx="12788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А. Гумбольдт</a:t>
              </a:r>
              <a:endPara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572396" y="3714752"/>
            <a:ext cx="1341008" cy="1879413"/>
            <a:chOff x="7572396" y="3357562"/>
            <a:chExt cx="1341008" cy="1879413"/>
          </a:xfrm>
        </p:grpSpPr>
        <p:sp>
          <p:nvSpPr>
            <p:cNvPr id="34" name="TextBox 33"/>
            <p:cNvSpPr txBox="1"/>
            <p:nvPr/>
          </p:nvSpPr>
          <p:spPr>
            <a:xfrm>
              <a:off x="7572396" y="4929198"/>
              <a:ext cx="1341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В.А.Жуковский</a:t>
              </a:r>
              <a:endPara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643834" y="3357562"/>
              <a:ext cx="1143008" cy="1555919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40" name="TextBox 39"/>
          <p:cNvSpPr txBox="1"/>
          <p:nvPr/>
        </p:nvSpPr>
        <p:spPr>
          <a:xfrm>
            <a:off x="642910" y="285728"/>
            <a:ext cx="7888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Кто из этих людей никогда не был в Златоусте?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590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ПРИЗРАК СТАРОГО ГОРОДА</vt:lpstr>
      <vt:lpstr>Слайд 2</vt:lpstr>
      <vt:lpstr>Слайд 3</vt:lpstr>
      <vt:lpstr>Слайд 4</vt:lpstr>
      <vt:lpstr>3. Назовите эти объекты старого Златоуста. 4. Какие архитекторы проектировали эти здания?</vt:lpstr>
      <vt:lpstr>5. На каких улицах находились эти объекты? Найдите соответствие.</vt:lpstr>
      <vt:lpstr>6. Как называлась церковь, и на какой улице она находилась?</vt:lpstr>
      <vt:lpstr>Слайд 8</vt:lpstr>
      <vt:lpstr>Слайд 9</vt:lpstr>
      <vt:lpstr>Слайд 10</vt:lpstr>
      <vt:lpstr>11. Какой современный памятник расположен на этом месте? 12. Как называются ворота, ведущие к этому памятнику? </vt:lpstr>
      <vt:lpstr>Слайд 12</vt:lpstr>
    </vt:vector>
  </TitlesOfParts>
  <Company>Zlat-tt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Улицы старого Златоуста</dc:title>
  <dc:creator>Biblioteka</dc:creator>
  <cp:lastModifiedBy>bib-u</cp:lastModifiedBy>
  <cp:revision>84</cp:revision>
  <dcterms:created xsi:type="dcterms:W3CDTF">2011-09-27T09:08:26Z</dcterms:created>
  <dcterms:modified xsi:type="dcterms:W3CDTF">2017-09-06T08:16:40Z</dcterms:modified>
</cp:coreProperties>
</file>