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2"/>
  </p:handoutMasterIdLst>
  <p:sldIdLst>
    <p:sldId id="259" r:id="rId2"/>
    <p:sldId id="260" r:id="rId3"/>
    <p:sldId id="261" r:id="rId4"/>
    <p:sldId id="322" r:id="rId5"/>
    <p:sldId id="263" r:id="rId6"/>
    <p:sldId id="262" r:id="rId7"/>
    <p:sldId id="265" r:id="rId8"/>
    <p:sldId id="311" r:id="rId9"/>
    <p:sldId id="321" r:id="rId10"/>
    <p:sldId id="314" r:id="rId11"/>
    <p:sldId id="301" r:id="rId12"/>
    <p:sldId id="316" r:id="rId13"/>
    <p:sldId id="323" r:id="rId14"/>
    <p:sldId id="317" r:id="rId15"/>
    <p:sldId id="325" r:id="rId16"/>
    <p:sldId id="319" r:id="rId17"/>
    <p:sldId id="310" r:id="rId18"/>
    <p:sldId id="291" r:id="rId19"/>
    <p:sldId id="318" r:id="rId20"/>
    <p:sldId id="304" r:id="rId21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BFFF9F"/>
    <a:srgbClr val="D0E3EA"/>
    <a:srgbClr val="EAF4FF"/>
    <a:srgbClr val="006600"/>
    <a:srgbClr val="003300"/>
    <a:srgbClr val="4C004C"/>
    <a:srgbClr val="441D6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FB5370-6E8B-45BC-BECE-4AE30405273B}" type="doc">
      <dgm:prSet loTypeId="urn:microsoft.com/office/officeart/2005/8/layout/cycle3" loCatId="cycle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38890755-83D7-4CAF-AE60-E5AE0D1AA249}">
      <dgm:prSet phldrT="[Текст]" phldr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 dirty="0">
            <a:solidFill>
              <a:srgbClr val="BEACD4"/>
            </a:solidFill>
          </a:endParaRPr>
        </a:p>
      </dgm:t>
    </dgm:pt>
    <dgm:pt modelId="{B95ECDD3-916A-44A4-ADDE-78F3AE2B8E0E}" type="parTrans" cxnId="{396F7CBE-44CB-410A-81AD-F5026BE8144D}">
      <dgm:prSet/>
      <dgm:spPr/>
      <dgm:t>
        <a:bodyPr/>
        <a:lstStyle/>
        <a:p>
          <a:endParaRPr lang="ru-RU"/>
        </a:p>
      </dgm:t>
    </dgm:pt>
    <dgm:pt modelId="{AA5D8BD8-EF40-4FF5-BB1F-55F5F9DBC4BB}" type="sibTrans" cxnId="{396F7CBE-44CB-410A-81AD-F5026BE8144D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49E8AB09-5FFB-4EE7-B460-8B03C072E20C}">
      <dgm:prSet phldrT="[Текст]" phldr="1"/>
      <dgm:spPr>
        <a:solidFill>
          <a:srgbClr val="92D050"/>
        </a:solidFill>
      </dgm:spPr>
      <dgm:t>
        <a:bodyPr/>
        <a:lstStyle/>
        <a:p>
          <a:endParaRPr lang="ru-RU" dirty="0">
            <a:solidFill>
              <a:srgbClr val="9CDC57"/>
            </a:solidFill>
          </a:endParaRPr>
        </a:p>
      </dgm:t>
    </dgm:pt>
    <dgm:pt modelId="{BC177E4D-E0F8-43C0-8AFA-6D8D338DF0FB}" type="parTrans" cxnId="{BC94551E-B158-47E5-A05A-964F9D452534}">
      <dgm:prSet/>
      <dgm:spPr/>
      <dgm:t>
        <a:bodyPr/>
        <a:lstStyle/>
        <a:p>
          <a:endParaRPr lang="ru-RU"/>
        </a:p>
      </dgm:t>
    </dgm:pt>
    <dgm:pt modelId="{2F107DFE-9348-474D-80AC-F740B9A0424F}" type="sibTrans" cxnId="{BC94551E-B158-47E5-A05A-964F9D452534}">
      <dgm:prSet/>
      <dgm:spPr/>
      <dgm:t>
        <a:bodyPr/>
        <a:lstStyle/>
        <a:p>
          <a:endParaRPr lang="ru-RU"/>
        </a:p>
      </dgm:t>
    </dgm:pt>
    <dgm:pt modelId="{994D30A3-E4D3-47C4-9217-E77AA3AC38CD}">
      <dgm:prSet phldrT="[Текст]" phldr="1"/>
      <dgm:spPr>
        <a:solidFill>
          <a:srgbClr val="FFF100"/>
        </a:solidFill>
      </dgm:spPr>
      <dgm:t>
        <a:bodyPr/>
        <a:lstStyle/>
        <a:p>
          <a:endParaRPr lang="ru-RU" dirty="0">
            <a:solidFill>
              <a:srgbClr val="FFFF05"/>
            </a:solidFill>
          </a:endParaRPr>
        </a:p>
      </dgm:t>
    </dgm:pt>
    <dgm:pt modelId="{D8795404-4BF3-454F-B65F-E3A518D3E62C}" type="parTrans" cxnId="{DD90BEE9-5E1D-4D4A-AC72-C3666F09851A}">
      <dgm:prSet/>
      <dgm:spPr/>
      <dgm:t>
        <a:bodyPr/>
        <a:lstStyle/>
        <a:p>
          <a:endParaRPr lang="ru-RU"/>
        </a:p>
      </dgm:t>
    </dgm:pt>
    <dgm:pt modelId="{B4F92B66-D0DB-4297-9E2D-19FECBEFC57D}" type="sibTrans" cxnId="{DD90BEE9-5E1D-4D4A-AC72-C3666F09851A}">
      <dgm:prSet/>
      <dgm:spPr/>
      <dgm:t>
        <a:bodyPr/>
        <a:lstStyle/>
        <a:p>
          <a:endParaRPr lang="ru-RU"/>
        </a:p>
      </dgm:t>
    </dgm:pt>
    <dgm:pt modelId="{0E72C49B-BC4D-4F32-962A-83F33B030314}">
      <dgm:prSet phldrT="[Текст]" phldr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 dirty="0">
            <a:solidFill>
              <a:srgbClr val="98C0F0"/>
            </a:solidFill>
          </a:endParaRPr>
        </a:p>
      </dgm:t>
    </dgm:pt>
    <dgm:pt modelId="{A8CBA019-C57F-46E4-A798-F4202425EC4E}" type="parTrans" cxnId="{E10F4FDA-6BAD-4226-86C1-90D1FD01A511}">
      <dgm:prSet/>
      <dgm:spPr/>
      <dgm:t>
        <a:bodyPr/>
        <a:lstStyle/>
        <a:p>
          <a:endParaRPr lang="ru-RU"/>
        </a:p>
      </dgm:t>
    </dgm:pt>
    <dgm:pt modelId="{9F81EFF9-52EC-4F69-81D4-C5163265F471}" type="sibTrans" cxnId="{E10F4FDA-6BAD-4226-86C1-90D1FD01A511}">
      <dgm:prSet/>
      <dgm:spPr/>
      <dgm:t>
        <a:bodyPr/>
        <a:lstStyle/>
        <a:p>
          <a:endParaRPr lang="ru-RU"/>
        </a:p>
      </dgm:t>
    </dgm:pt>
    <dgm:pt modelId="{62695FB6-2FEF-482A-85E9-0BD41D65363C}">
      <dgm:prSet phldrT="[Текст]" phldr="1"/>
      <dgm:spPr>
        <a:solidFill>
          <a:srgbClr val="FF9933"/>
        </a:solidFill>
      </dgm:spPr>
      <dgm:t>
        <a:bodyPr/>
        <a:lstStyle/>
        <a:p>
          <a:endParaRPr lang="ru-RU" dirty="0">
            <a:solidFill>
              <a:srgbClr val="FFA439"/>
            </a:solidFill>
          </a:endParaRPr>
        </a:p>
      </dgm:t>
    </dgm:pt>
    <dgm:pt modelId="{A3E78D50-C193-446C-8CB1-8E1F401BF76C}" type="parTrans" cxnId="{C6D2DC4D-0BBD-42C9-B1B3-F763F8FDBF24}">
      <dgm:prSet/>
      <dgm:spPr/>
      <dgm:t>
        <a:bodyPr/>
        <a:lstStyle/>
        <a:p>
          <a:endParaRPr lang="ru-RU"/>
        </a:p>
      </dgm:t>
    </dgm:pt>
    <dgm:pt modelId="{85957F9A-E8F5-4F3D-94EC-8C092FDAF39B}" type="sibTrans" cxnId="{C6D2DC4D-0BBD-42C9-B1B3-F763F8FDBF24}">
      <dgm:prSet/>
      <dgm:spPr/>
      <dgm:t>
        <a:bodyPr/>
        <a:lstStyle/>
        <a:p>
          <a:endParaRPr lang="ru-RU"/>
        </a:p>
      </dgm:t>
    </dgm:pt>
    <dgm:pt modelId="{604761AA-467B-4F4E-90F1-CA6E369140A1}" type="pres">
      <dgm:prSet presAssocID="{FEFB5370-6E8B-45BC-BECE-4AE3040527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38E5CC-ECC8-4D3A-8DF4-9A6E406029A6}" type="pres">
      <dgm:prSet presAssocID="{FEFB5370-6E8B-45BC-BECE-4AE30405273B}" presName="cycle" presStyleCnt="0"/>
      <dgm:spPr/>
      <dgm:t>
        <a:bodyPr/>
        <a:lstStyle/>
        <a:p>
          <a:endParaRPr lang="ru-RU"/>
        </a:p>
      </dgm:t>
    </dgm:pt>
    <dgm:pt modelId="{1E7FC6D2-4667-43E1-88C8-D0A9D675536F}" type="pres">
      <dgm:prSet presAssocID="{38890755-83D7-4CAF-AE60-E5AE0D1AA24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5647F-6505-43CE-B041-2A56448E74A0}" type="pres">
      <dgm:prSet presAssocID="{AA5D8BD8-EF40-4FF5-BB1F-55F5F9DBC4BB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C1B51451-1DD1-46C5-8487-A8C6EA960FDA}" type="pres">
      <dgm:prSet presAssocID="{49E8AB09-5FFB-4EE7-B460-8B03C072E20C}" presName="nodeFollowingNodes" presStyleLbl="node1" presStyleIdx="1" presStyleCnt="5" custRadScaleRad="114689" custRadScaleInc="4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E7707-B34F-4848-9F77-7C660960E5FC}" type="pres">
      <dgm:prSet presAssocID="{994D30A3-E4D3-47C4-9217-E77AA3AC38CD}" presName="nodeFollowingNodes" presStyleLbl="node1" presStyleIdx="2" presStyleCnt="5" custRadScaleRad="108426" custRadScaleInc="-26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B8344-C87B-45CA-9E29-D92A07E317FB}" type="pres">
      <dgm:prSet presAssocID="{0E72C49B-BC4D-4F32-962A-83F33B030314}" presName="nodeFollowingNodes" presStyleLbl="node1" presStyleIdx="3" presStyleCnt="5" custRadScaleRad="101953" custRadScaleInc="23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B4B20-2D65-4C03-91C2-E2A92846A86F}" type="pres">
      <dgm:prSet presAssocID="{62695FB6-2FEF-482A-85E9-0BD41D65363C}" presName="nodeFollowingNodes" presStyleLbl="node1" presStyleIdx="4" presStyleCnt="5" custRadScaleRad="114865" custRadScaleInc="-3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94551E-B158-47E5-A05A-964F9D452534}" srcId="{FEFB5370-6E8B-45BC-BECE-4AE30405273B}" destId="{49E8AB09-5FFB-4EE7-B460-8B03C072E20C}" srcOrd="1" destOrd="0" parTransId="{BC177E4D-E0F8-43C0-8AFA-6D8D338DF0FB}" sibTransId="{2F107DFE-9348-474D-80AC-F740B9A0424F}"/>
    <dgm:cxn modelId="{0709B60D-696E-491D-B0C1-8F2DD8C9050F}" type="presOf" srcId="{62695FB6-2FEF-482A-85E9-0BD41D65363C}" destId="{2BFB4B20-2D65-4C03-91C2-E2A92846A86F}" srcOrd="0" destOrd="0" presId="urn:microsoft.com/office/officeart/2005/8/layout/cycle3"/>
    <dgm:cxn modelId="{84C81AC4-BBF3-461E-932C-F840E145BD60}" type="presOf" srcId="{AA5D8BD8-EF40-4FF5-BB1F-55F5F9DBC4BB}" destId="{F015647F-6505-43CE-B041-2A56448E74A0}" srcOrd="0" destOrd="0" presId="urn:microsoft.com/office/officeart/2005/8/layout/cycle3"/>
    <dgm:cxn modelId="{B7B68D48-0121-406B-BA16-86C1A0BCC4F5}" type="presOf" srcId="{0E72C49B-BC4D-4F32-962A-83F33B030314}" destId="{9B3B8344-C87B-45CA-9E29-D92A07E317FB}" srcOrd="0" destOrd="0" presId="urn:microsoft.com/office/officeart/2005/8/layout/cycle3"/>
    <dgm:cxn modelId="{7F4259D1-B35F-4823-BA7E-1087580D6464}" type="presOf" srcId="{38890755-83D7-4CAF-AE60-E5AE0D1AA249}" destId="{1E7FC6D2-4667-43E1-88C8-D0A9D675536F}" srcOrd="0" destOrd="0" presId="urn:microsoft.com/office/officeart/2005/8/layout/cycle3"/>
    <dgm:cxn modelId="{C6D2DC4D-0BBD-42C9-B1B3-F763F8FDBF24}" srcId="{FEFB5370-6E8B-45BC-BECE-4AE30405273B}" destId="{62695FB6-2FEF-482A-85E9-0BD41D65363C}" srcOrd="4" destOrd="0" parTransId="{A3E78D50-C193-446C-8CB1-8E1F401BF76C}" sibTransId="{85957F9A-E8F5-4F3D-94EC-8C092FDAF39B}"/>
    <dgm:cxn modelId="{BB51FA59-C1C6-4D76-B4C2-58D9768EC8F4}" type="presOf" srcId="{49E8AB09-5FFB-4EE7-B460-8B03C072E20C}" destId="{C1B51451-1DD1-46C5-8487-A8C6EA960FDA}" srcOrd="0" destOrd="0" presId="urn:microsoft.com/office/officeart/2005/8/layout/cycle3"/>
    <dgm:cxn modelId="{DD90BEE9-5E1D-4D4A-AC72-C3666F09851A}" srcId="{FEFB5370-6E8B-45BC-BECE-4AE30405273B}" destId="{994D30A3-E4D3-47C4-9217-E77AA3AC38CD}" srcOrd="2" destOrd="0" parTransId="{D8795404-4BF3-454F-B65F-E3A518D3E62C}" sibTransId="{B4F92B66-D0DB-4297-9E2D-19FECBEFC57D}"/>
    <dgm:cxn modelId="{E10F4FDA-6BAD-4226-86C1-90D1FD01A511}" srcId="{FEFB5370-6E8B-45BC-BECE-4AE30405273B}" destId="{0E72C49B-BC4D-4F32-962A-83F33B030314}" srcOrd="3" destOrd="0" parTransId="{A8CBA019-C57F-46E4-A798-F4202425EC4E}" sibTransId="{9F81EFF9-52EC-4F69-81D4-C5163265F471}"/>
    <dgm:cxn modelId="{396F7CBE-44CB-410A-81AD-F5026BE8144D}" srcId="{FEFB5370-6E8B-45BC-BECE-4AE30405273B}" destId="{38890755-83D7-4CAF-AE60-E5AE0D1AA249}" srcOrd="0" destOrd="0" parTransId="{B95ECDD3-916A-44A4-ADDE-78F3AE2B8E0E}" sibTransId="{AA5D8BD8-EF40-4FF5-BB1F-55F5F9DBC4BB}"/>
    <dgm:cxn modelId="{1227D9D4-865C-4423-A763-1FF7655B25B3}" type="presOf" srcId="{FEFB5370-6E8B-45BC-BECE-4AE30405273B}" destId="{604761AA-467B-4F4E-90F1-CA6E369140A1}" srcOrd="0" destOrd="0" presId="urn:microsoft.com/office/officeart/2005/8/layout/cycle3"/>
    <dgm:cxn modelId="{0CCC7B89-9B8F-4F1A-82EA-6124F4AEC133}" type="presOf" srcId="{994D30A3-E4D3-47C4-9217-E77AA3AC38CD}" destId="{8E9E7707-B34F-4848-9F77-7C660960E5FC}" srcOrd="0" destOrd="0" presId="urn:microsoft.com/office/officeart/2005/8/layout/cycle3"/>
    <dgm:cxn modelId="{F1C79963-B2E0-4696-BDEE-A6914606BAB5}" type="presParOf" srcId="{604761AA-467B-4F4E-90F1-CA6E369140A1}" destId="{DE38E5CC-ECC8-4D3A-8DF4-9A6E406029A6}" srcOrd="0" destOrd="0" presId="urn:microsoft.com/office/officeart/2005/8/layout/cycle3"/>
    <dgm:cxn modelId="{4BE7B084-866F-48D8-B407-D183C63A005D}" type="presParOf" srcId="{DE38E5CC-ECC8-4D3A-8DF4-9A6E406029A6}" destId="{1E7FC6D2-4667-43E1-88C8-D0A9D675536F}" srcOrd="0" destOrd="0" presId="urn:microsoft.com/office/officeart/2005/8/layout/cycle3"/>
    <dgm:cxn modelId="{9EE628A4-6C6A-4A49-8674-46725F91089A}" type="presParOf" srcId="{DE38E5CC-ECC8-4D3A-8DF4-9A6E406029A6}" destId="{F015647F-6505-43CE-B041-2A56448E74A0}" srcOrd="1" destOrd="0" presId="urn:microsoft.com/office/officeart/2005/8/layout/cycle3"/>
    <dgm:cxn modelId="{5C4BB31C-CB33-492B-99EC-453B843D1942}" type="presParOf" srcId="{DE38E5CC-ECC8-4D3A-8DF4-9A6E406029A6}" destId="{C1B51451-1DD1-46C5-8487-A8C6EA960FDA}" srcOrd="2" destOrd="0" presId="urn:microsoft.com/office/officeart/2005/8/layout/cycle3"/>
    <dgm:cxn modelId="{FDC02398-6024-47A6-9BE7-3162D357D7C7}" type="presParOf" srcId="{DE38E5CC-ECC8-4D3A-8DF4-9A6E406029A6}" destId="{8E9E7707-B34F-4848-9F77-7C660960E5FC}" srcOrd="3" destOrd="0" presId="urn:microsoft.com/office/officeart/2005/8/layout/cycle3"/>
    <dgm:cxn modelId="{E5D9BDA5-0903-4B1D-AF13-31A24209848F}" type="presParOf" srcId="{DE38E5CC-ECC8-4D3A-8DF4-9A6E406029A6}" destId="{9B3B8344-C87B-45CA-9E29-D92A07E317FB}" srcOrd="4" destOrd="0" presId="urn:microsoft.com/office/officeart/2005/8/layout/cycle3"/>
    <dgm:cxn modelId="{A253D599-52D4-4585-9519-074DF967E48A}" type="presParOf" srcId="{DE38E5CC-ECC8-4D3A-8DF4-9A6E406029A6}" destId="{2BFB4B20-2D65-4C03-91C2-E2A92846A86F}" srcOrd="5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85A9AC1-8331-4374-B922-BA426DE3B00E}" type="datetimeFigureOut">
              <a:rPr lang="ru-RU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B1D8BA8-3EE3-4C21-9FD1-4A6968356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6C4242-7C85-42A7-9C5F-48534A576C41}" type="datetime1">
              <a:rPr lang="ru-RU" smtClean="0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C5DB6-75B1-42ED-B359-83419C58EAE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795F0D-4F40-43F7-899A-B4789687B311}" type="datetime1">
              <a:rPr lang="ru-RU" smtClean="0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DA641-5C7C-4F83-8F30-F4006A7FAE6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D7156F-DC04-45B2-BEE3-BD45F6C8394F}" type="datetime1">
              <a:rPr lang="ru-RU" smtClean="0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19FA0-965E-4264-9320-627CE9B8F30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A0B220-8C61-4FBA-B46B-2394D015B07F}" type="datetime1">
              <a:rPr lang="ru-RU" smtClean="0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DA39D-231E-4E8E-807B-1C5115DACC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8ECB3-0690-462C-8214-B733F7614242}" type="datetime1">
              <a:rPr lang="ru-RU" smtClean="0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DF8BC-2AAF-4AC7-B81C-A101EBF72C1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9954C5-2C56-427C-BACD-C3C100AEC05E}" type="datetime1">
              <a:rPr lang="ru-RU" smtClean="0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BDD6D-26A4-48A2-91E3-67BD4C539F9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F3273-2417-4942-8664-6916021A6F78}" type="datetime1">
              <a:rPr lang="ru-RU" smtClean="0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53D3F-38BC-4397-9B5D-AAB3E9BE19F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0A60DF-8FA5-4329-A815-5173024EDC12}" type="datetime1">
              <a:rPr lang="ru-RU" smtClean="0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AACE7-A04B-4E0F-92DC-241EBF6DF75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E16509-5C5C-4DE5-BDF2-F4ADDEC5B1D0}" type="datetime1">
              <a:rPr lang="ru-RU" smtClean="0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28B4F-ADB8-42A8-AD73-AAA4B0BFC70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760053-8AE9-41E9-91FB-5CE5C462172F}" type="datetime1">
              <a:rPr lang="ru-RU" smtClean="0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61CDD-9297-4752-8303-E08968AF194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34EC7F-5744-4DB5-B132-6890F2DDE76F}" type="datetime1">
              <a:rPr lang="ru-RU" smtClean="0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64106-D204-46ED-B292-BF20DC7FAB8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9C684D-5CC7-48A8-A7C8-CA3DB34C9818}" type="datetime1">
              <a:rPr lang="ru-RU" smtClean="0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84FDDB-E056-4EFA-9BE8-B733F1641A9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A2B9AC-739B-4700-B519-F73BAA0E7453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2051" name="Подзаголовок 2"/>
          <p:cNvSpPr txBox="1">
            <a:spLocks/>
          </p:cNvSpPr>
          <p:nvPr/>
        </p:nvSpPr>
        <p:spPr bwMode="auto">
          <a:xfrm>
            <a:off x="3589338" y="5067300"/>
            <a:ext cx="799306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С.Ю. Рогов,   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заместитель директора </a:t>
            </a:r>
          </a:p>
          <a:p>
            <a:pPr algn="r" eaLnBrk="1" hangingPunct="1">
              <a:buFont typeface="Arial" charset="0"/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по производственной работе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411413" y="2092325"/>
            <a:ext cx="73882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88950" y="4918075"/>
            <a:ext cx="11304588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444625" y="1223963"/>
            <a:ext cx="9945688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логотип ЗТТиЗ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1290" r="13710" b="11111"/>
          <a:stretch>
            <a:fillRect/>
          </a:stretch>
        </p:blipFill>
        <p:spPr bwMode="auto">
          <a:xfrm>
            <a:off x="10922758" y="0"/>
            <a:ext cx="1269242" cy="120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805218" y="1637731"/>
            <a:ext cx="111365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РАЗВИТИЕ СИСТЕМЫ ПОДГОТОВКИ РАБОЧИХ КАДРОВ</a:t>
            </a:r>
            <a:endParaRPr lang="ru-RU" sz="6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61925" y="1047750"/>
            <a:ext cx="11031538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77672" y="1105468"/>
            <a:ext cx="11382232" cy="709684"/>
            <a:chOff x="681925" y="1070746"/>
            <a:chExt cx="11388646" cy="670066"/>
          </a:xfrm>
        </p:grpSpPr>
        <p:sp>
          <p:nvSpPr>
            <p:cNvPr id="6" name="Пятиугольник 5"/>
            <p:cNvSpPr/>
            <p:nvPr/>
          </p:nvSpPr>
          <p:spPr>
            <a:xfrm>
              <a:off x="681925" y="1070748"/>
              <a:ext cx="11347680" cy="670064"/>
            </a:xfrm>
            <a:prstGeom prst="homePlate">
              <a:avLst/>
            </a:prstGeom>
            <a:gradFill>
              <a:gsLst>
                <a:gs pos="0">
                  <a:srgbClr val="FDBE00"/>
                </a:gs>
                <a:gs pos="100000">
                  <a:srgbClr val="FFFA9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/>
            </a:p>
          </p:txBody>
        </p:sp>
        <p:sp>
          <p:nvSpPr>
            <p:cNvPr id="19471" name="Прямоугольник 9"/>
            <p:cNvSpPr>
              <a:spLocks noChangeArrowheads="1"/>
            </p:cNvSpPr>
            <p:nvPr/>
          </p:nvSpPr>
          <p:spPr bwMode="auto">
            <a:xfrm>
              <a:off x="702589" y="1070746"/>
              <a:ext cx="11367982" cy="645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r>
                <a:rPr lang="ru-RU" sz="2400" b="1" dirty="0"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Реализация механизмов практико-ориентированной (дуальной) модели обучения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0" y="227013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2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/>
                <a:cs typeface="Times New Roman" pitchFamily="18" charset="0"/>
              </a:rPr>
              <a:t>РЕАЛИЗАЦИЯ КЛЮЧЕВЫХ </a:t>
            </a:r>
            <a:br>
              <a:rPr lang="ru-RU" sz="2400" b="1" spc="-2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/>
                <a:cs typeface="Times New Roman" pitchFamily="18" charset="0"/>
              </a:rPr>
            </a:br>
            <a:r>
              <a:rPr lang="ru-RU" sz="2400" b="1" spc="-2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/>
                <a:cs typeface="Times New Roman" pitchFamily="18" charset="0"/>
              </a:rPr>
              <a:t>ПОСТОЯННО ФУНКЦИОНИРУЮЩИХ ПРОЦЕССОВ ОБЕСПЕЧЕНИЯ КАДРАМИ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1870075"/>
            <a:ext cx="546100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10"/>
          <p:cNvGrpSpPr>
            <a:grpSpLocks/>
          </p:cNvGrpSpPr>
          <p:nvPr/>
        </p:nvGrpSpPr>
        <p:grpSpPr bwMode="auto">
          <a:xfrm>
            <a:off x="7058025" y="1766888"/>
            <a:ext cx="4897438" cy="2111375"/>
            <a:chOff x="7057637" y="1767675"/>
            <a:chExt cx="4897428" cy="2110323"/>
          </a:xfrm>
        </p:grpSpPr>
        <p:sp>
          <p:nvSpPr>
            <p:cNvPr id="17" name="TextBox 16"/>
            <p:cNvSpPr txBox="1"/>
            <p:nvPr/>
          </p:nvSpPr>
          <p:spPr>
            <a:xfrm>
              <a:off x="8687997" y="1767675"/>
              <a:ext cx="3267068" cy="3697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ЦЕЛЬ: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57637" y="2123098"/>
              <a:ext cx="4478329" cy="17549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99"/>
              </a:solidFill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Подготовка кадров по профессиям и специальностям, 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соответствующим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стратегии развития региона и 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потребностям работодателей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Группа 11"/>
          <p:cNvGrpSpPr>
            <a:grpSpLocks/>
          </p:cNvGrpSpPr>
          <p:nvPr/>
        </p:nvGrpSpPr>
        <p:grpSpPr bwMode="auto">
          <a:xfrm>
            <a:off x="200025" y="3810000"/>
            <a:ext cx="11876088" cy="2947988"/>
            <a:chOff x="199438" y="3810691"/>
            <a:chExt cx="11876021" cy="2947121"/>
          </a:xfrm>
        </p:grpSpPr>
        <p:sp>
          <p:nvSpPr>
            <p:cNvPr id="19466" name="Прямоугольник 14"/>
            <p:cNvSpPr>
              <a:spLocks noChangeArrowheads="1"/>
            </p:cNvSpPr>
            <p:nvPr/>
          </p:nvSpPr>
          <p:spPr bwMode="auto">
            <a:xfrm>
              <a:off x="199438" y="4203267"/>
              <a:ext cx="11876021" cy="255454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eaLnBrk="1" hangingPunct="1">
                <a:buClr>
                  <a:srgbClr val="C00000"/>
                </a:buClr>
                <a:buSzPct val="150000"/>
                <a:buFont typeface="Wingdings" pitchFamily="2" charset="2"/>
                <a:buChar char="ü"/>
              </a:pPr>
              <a:r>
                <a:rPr lang="ru-RU" sz="2000" b="1" dirty="0">
                  <a:latin typeface="Arial" charset="0"/>
                  <a:ea typeface="MS Mincho" pitchFamily="49" charset="-128"/>
                  <a:cs typeface="Arial" charset="0"/>
                </a:rPr>
                <a:t>Участие работодателей </a:t>
              </a:r>
              <a:r>
                <a:rPr lang="ru-RU" sz="2000" dirty="0">
                  <a:latin typeface="Arial" charset="0"/>
                  <a:ea typeface="MS Mincho" pitchFamily="49" charset="-128"/>
                  <a:cs typeface="Arial" charset="0"/>
                </a:rPr>
                <a:t>в </a:t>
              </a:r>
              <a:r>
                <a:rPr lang="ru-RU" sz="2000" b="1" dirty="0">
                  <a:latin typeface="Arial" charset="0"/>
                  <a:ea typeface="MS Mincho" pitchFamily="49" charset="-128"/>
                  <a:cs typeface="Arial" charset="0"/>
                </a:rPr>
                <a:t>разработке</a:t>
              </a:r>
              <a:r>
                <a:rPr lang="ru-RU" sz="2000" dirty="0">
                  <a:latin typeface="Arial" charset="0"/>
                  <a:ea typeface="MS Mincho" pitchFamily="49" charset="-128"/>
                  <a:cs typeface="Arial" charset="0"/>
                </a:rPr>
                <a:t> образовательных </a:t>
              </a:r>
              <a:r>
                <a:rPr lang="ru-RU" sz="2000" b="1" dirty="0">
                  <a:latin typeface="Arial" charset="0"/>
                  <a:ea typeface="MS Mincho" pitchFamily="49" charset="-128"/>
                  <a:cs typeface="Arial" charset="0"/>
                </a:rPr>
                <a:t>программ и требований </a:t>
              </a:r>
              <a:r>
                <a:rPr lang="ru-RU" sz="2000" dirty="0">
                  <a:latin typeface="Arial" charset="0"/>
                  <a:ea typeface="MS Mincho" pitchFamily="49" charset="-128"/>
                  <a:cs typeface="Arial" charset="0"/>
                </a:rPr>
                <a:t>к профессиональным и личным (в том числе общекультурным и общепрофессиональным) компетенциям студентов.</a:t>
              </a:r>
            </a:p>
            <a:p>
              <a:pPr marL="342900" indent="-342900" eaLnBrk="1" hangingPunct="1">
                <a:buClr>
                  <a:srgbClr val="C00000"/>
                </a:buClr>
                <a:buSzPct val="150000"/>
                <a:buFont typeface="Wingdings" pitchFamily="2" charset="2"/>
                <a:buChar char="ü"/>
              </a:pPr>
              <a:r>
                <a:rPr lang="ru-RU" sz="2000" dirty="0">
                  <a:latin typeface="Arial" charset="0"/>
                  <a:ea typeface="MS Mincho" pitchFamily="49" charset="-128"/>
                  <a:cs typeface="Arial" charset="0"/>
                </a:rPr>
                <a:t>Прохождение практической части обучения на рабочем месте </a:t>
              </a:r>
              <a:r>
                <a:rPr lang="ru-RU" sz="2000" b="1" dirty="0">
                  <a:latin typeface="Arial" charset="0"/>
                  <a:ea typeface="MS Mincho" pitchFamily="49" charset="-128"/>
                  <a:cs typeface="Arial" charset="0"/>
                </a:rPr>
                <a:t>на производстве</a:t>
              </a:r>
              <a:r>
                <a:rPr lang="ru-RU" sz="2000" dirty="0">
                  <a:latin typeface="Arial" charset="0"/>
                  <a:ea typeface="MS Mincho" pitchFamily="49" charset="-128"/>
                  <a:cs typeface="Arial" charset="0"/>
                </a:rPr>
                <a:t>.</a:t>
              </a:r>
            </a:p>
            <a:p>
              <a:pPr marL="342900" indent="-342900" eaLnBrk="1" hangingPunct="1">
                <a:buClr>
                  <a:srgbClr val="C00000"/>
                </a:buClr>
                <a:buSzPct val="150000"/>
                <a:buFont typeface="Wingdings" pitchFamily="2" charset="2"/>
                <a:buChar char="ü"/>
              </a:pPr>
              <a:r>
                <a:rPr lang="ru-RU" sz="2000" dirty="0">
                  <a:latin typeface="Arial" charset="0"/>
                  <a:ea typeface="MS Mincho" pitchFamily="49" charset="-128"/>
                  <a:cs typeface="Arial" charset="0"/>
                </a:rPr>
                <a:t>Закрепление работодателями </a:t>
              </a:r>
              <a:r>
                <a:rPr lang="ru-RU" sz="2000" b="1" dirty="0">
                  <a:latin typeface="Arial" charset="0"/>
                  <a:ea typeface="MS Mincho" pitchFamily="49" charset="-128"/>
                  <a:cs typeface="Arial" charset="0"/>
                </a:rPr>
                <a:t>наставников</a:t>
              </a:r>
              <a:r>
                <a:rPr lang="ru-RU" sz="2000" dirty="0">
                  <a:latin typeface="Arial" charset="0"/>
                  <a:ea typeface="MS Mincho" pitchFamily="49" charset="-128"/>
                  <a:cs typeface="Arial" charset="0"/>
                </a:rPr>
                <a:t> за обучающимися на производстве. Наличие корпоративных стимулов для наставников (материальное, нематериальное вознаграждение). </a:t>
              </a:r>
            </a:p>
            <a:p>
              <a:pPr marL="342900" indent="-342900" eaLnBrk="1" hangingPunct="1">
                <a:buClr>
                  <a:srgbClr val="C00000"/>
                </a:buClr>
                <a:buSzPct val="150000"/>
                <a:buFont typeface="Wingdings" pitchFamily="2" charset="2"/>
                <a:buChar char="ü"/>
              </a:pPr>
              <a:r>
                <a:rPr lang="ru-RU" sz="2000" dirty="0">
                  <a:latin typeface="Arial" charset="0"/>
                  <a:ea typeface="MS Mincho" pitchFamily="49" charset="-128"/>
                  <a:cs typeface="Arial" charset="0"/>
                </a:rPr>
                <a:t>Разработка и утверждение </a:t>
              </a:r>
              <a:r>
                <a:rPr lang="ru-RU" sz="2000" b="1" dirty="0">
                  <a:latin typeface="Arial" charset="0"/>
                  <a:ea typeface="MS Mincho" pitchFamily="49" charset="-128"/>
                  <a:cs typeface="Arial" charset="0"/>
                </a:rPr>
                <a:t>типовых нормативных документов</a:t>
              </a:r>
              <a:r>
                <a:rPr lang="ru-RU" sz="2000" dirty="0">
                  <a:latin typeface="Arial" charset="0"/>
                  <a:ea typeface="MS Mincho" pitchFamily="49" charset="-128"/>
                  <a:cs typeface="Arial" charset="0"/>
                </a:rPr>
                <a:t>, обеспечивающих внедрение практико-ориентированной (дуальной) модели обучения в субъекте Российской Федерации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3948" y="3810691"/>
              <a:ext cx="3268644" cy="3697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ИНСТРУМЕНТЫ:</a:t>
              </a: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7788" y="1201003"/>
            <a:ext cx="5636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61925" y="1047750"/>
            <a:ext cx="11031538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73038" y="313900"/>
            <a:ext cx="11741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/>
                <a:cs typeface="Times New Roman" pitchFamily="18" charset="0"/>
              </a:rPr>
              <a:t>ОЦЕНКА</a:t>
            </a:r>
            <a:r>
              <a:rPr lang="ru-RU" sz="2400" b="1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ЭФФЕКТИВНОСТИ СИСТЕМЫ ПОДГОТОВКИ КАДРОВ </a:t>
            </a:r>
          </a:p>
        </p:txBody>
      </p:sp>
      <p:sp>
        <p:nvSpPr>
          <p:cNvPr id="36869" name="Прямоугольник 6"/>
          <p:cNvSpPr>
            <a:spLocks noChangeArrowheads="1"/>
          </p:cNvSpPr>
          <p:nvPr/>
        </p:nvSpPr>
        <p:spPr bwMode="auto">
          <a:xfrm>
            <a:off x="173038" y="1774209"/>
            <a:ext cx="11836400" cy="501675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Symbol" pitchFamily="18" charset="2"/>
              <a:buChar char=""/>
            </a:pPr>
            <a:r>
              <a:rPr lang="ru-RU" sz="2000" dirty="0">
                <a:latin typeface="Arial" charset="0"/>
                <a:ea typeface="MS Mincho" pitchFamily="49" charset="-128"/>
                <a:cs typeface="Arial" charset="0"/>
              </a:rPr>
              <a:t>Удельный вес численности студентов, обучающихся по программам СПО </a:t>
            </a:r>
            <a:r>
              <a:rPr lang="ru-RU" sz="2000" b="1" dirty="0">
                <a:solidFill>
                  <a:srgbClr val="000099"/>
                </a:solidFill>
                <a:latin typeface="Arial" charset="0"/>
                <a:ea typeface="MS Mincho" pitchFamily="49" charset="-128"/>
                <a:cs typeface="Arial" charset="0"/>
              </a:rPr>
              <a:t>на основе договоров о сетевом взаимодействии</a:t>
            </a:r>
            <a:r>
              <a:rPr lang="ru-RU" sz="2000" dirty="0">
                <a:latin typeface="Arial" charset="0"/>
                <a:ea typeface="MS Mincho" pitchFamily="49" charset="-128"/>
                <a:cs typeface="Arial" charset="0"/>
              </a:rPr>
              <a:t> с предприятиями-работодателями, в общей численности студентов, обучающихся по программам СПО</a:t>
            </a:r>
          </a:p>
          <a:p>
            <a:pPr marL="342900" indent="-342900" algn="just" eaLnBrk="1" hangingPunct="1">
              <a:buFont typeface="Symbol" pitchFamily="18" charset="2"/>
              <a:buChar char=""/>
            </a:pPr>
            <a:r>
              <a:rPr lang="ru-RU" sz="2000" b="1" dirty="0">
                <a:solidFill>
                  <a:srgbClr val="000099"/>
                </a:solidFill>
                <a:latin typeface="Arial" charset="0"/>
                <a:ea typeface="MS Mincho" pitchFamily="49" charset="-128"/>
                <a:cs typeface="Arial" charset="0"/>
              </a:rPr>
              <a:t>Количество предприятий-партнеров</a:t>
            </a:r>
            <a:r>
              <a:rPr lang="ru-RU" sz="2000" dirty="0">
                <a:latin typeface="Arial" charset="0"/>
                <a:ea typeface="MS Mincho" pitchFamily="49" charset="-128"/>
                <a:cs typeface="Arial" charset="0"/>
              </a:rPr>
              <a:t>, вошедших в региональный стандарт, </a:t>
            </a:r>
            <a:r>
              <a:rPr lang="ru-RU" sz="2000" b="1" dirty="0">
                <a:solidFill>
                  <a:srgbClr val="000099"/>
                </a:solidFill>
                <a:latin typeface="Arial" charset="0"/>
                <a:ea typeface="MS Mincho" pitchFamily="49" charset="-128"/>
                <a:cs typeface="Arial" charset="0"/>
              </a:rPr>
              <a:t>организовавших площадку</a:t>
            </a:r>
            <a:r>
              <a:rPr lang="ru-RU" sz="2000" dirty="0">
                <a:latin typeface="Arial" charset="0"/>
                <a:ea typeface="MS Mincho" pitchFamily="49" charset="-128"/>
                <a:cs typeface="Arial" charset="0"/>
              </a:rPr>
              <a:t> для реализации практико-ориентированной (дуальной) модели обучения на своем производстве (подписанные соглашения)</a:t>
            </a:r>
          </a:p>
          <a:p>
            <a:pPr marL="342900" indent="-342900" algn="just" eaLnBrk="1" hangingPunct="1">
              <a:buFont typeface="Symbol" pitchFamily="18" charset="2"/>
              <a:buChar char=""/>
            </a:pPr>
            <a:r>
              <a:rPr lang="ru-RU" sz="2000" dirty="0">
                <a:latin typeface="Arial" charset="0"/>
                <a:ea typeface="MS Mincho" pitchFamily="49" charset="-128"/>
                <a:cs typeface="Arial" charset="0"/>
              </a:rPr>
              <a:t>Удельный вес численности студентов, обучающихся по программам СПО </a:t>
            </a:r>
            <a:r>
              <a:rPr lang="ru-RU" sz="2000" b="1" dirty="0">
                <a:solidFill>
                  <a:srgbClr val="000099"/>
                </a:solidFill>
                <a:latin typeface="Arial" charset="0"/>
                <a:ea typeface="MS Mincho" pitchFamily="49" charset="-128"/>
                <a:cs typeface="Arial" charset="0"/>
              </a:rPr>
              <a:t>на основе договоров о целевом обучении</a:t>
            </a:r>
            <a:r>
              <a:rPr lang="ru-RU" sz="2000" dirty="0">
                <a:latin typeface="Arial" charset="0"/>
                <a:ea typeface="MS Mincho" pitchFamily="49" charset="-128"/>
                <a:cs typeface="Arial" charset="0"/>
              </a:rPr>
              <a:t>, в общей численности студентов, обучающихся по программам СПО</a:t>
            </a:r>
          </a:p>
          <a:p>
            <a:pPr marL="342900" indent="-342900" algn="just" eaLnBrk="1" hangingPunct="1">
              <a:buFont typeface="Symbol" pitchFamily="18" charset="2"/>
              <a:buChar char=""/>
            </a:pPr>
            <a:r>
              <a:rPr lang="ru-RU" sz="2000" dirty="0">
                <a:latin typeface="Arial" charset="0"/>
                <a:ea typeface="MS Mincho" pitchFamily="49" charset="-128"/>
                <a:cs typeface="Arial" charset="0"/>
              </a:rPr>
              <a:t>Удельный вес реализуемых профессий и специальностей СПО с внедрением элементов практико-ориентированной (дуальной) модели обучения от общего числа реализуемых профессий и специальностей СПО</a:t>
            </a:r>
          </a:p>
          <a:p>
            <a:pPr marL="342900" indent="-342900" algn="just" eaLnBrk="1" hangingPunct="1">
              <a:buFont typeface="Symbol" pitchFamily="18" charset="2"/>
              <a:buChar char=""/>
            </a:pPr>
            <a:r>
              <a:rPr lang="ru-RU" sz="2000" dirty="0">
                <a:latin typeface="Arial" charset="0"/>
                <a:ea typeface="MS Mincho" pitchFamily="49" charset="-128"/>
                <a:cs typeface="Arial" charset="0"/>
              </a:rPr>
              <a:t>Удельный вес </a:t>
            </a:r>
            <a:r>
              <a:rPr lang="ru-RU" sz="2000" b="1" dirty="0">
                <a:latin typeface="Arial" charset="0"/>
                <a:ea typeface="MS Mincho" pitchFamily="49" charset="-128"/>
                <a:cs typeface="Arial" charset="0"/>
              </a:rPr>
              <a:t>численности преподавателей и мастеров производственного обучения, прошедших обучение </a:t>
            </a:r>
            <a:r>
              <a:rPr lang="ru-RU" sz="2000" b="1" dirty="0">
                <a:solidFill>
                  <a:srgbClr val="000099"/>
                </a:solidFill>
                <a:latin typeface="Arial" charset="0"/>
                <a:ea typeface="MS Mincho" pitchFamily="49" charset="-128"/>
                <a:cs typeface="Arial" charset="0"/>
              </a:rPr>
              <a:t>(стажировку/практику) за рубежом </a:t>
            </a:r>
            <a:r>
              <a:rPr lang="ru-RU" sz="2000" b="1" dirty="0">
                <a:latin typeface="Arial" charset="0"/>
                <a:ea typeface="MS Mincho" pitchFamily="49" charset="-128"/>
                <a:cs typeface="Arial" charset="0"/>
              </a:rPr>
              <a:t>в течение последних трех лет</a:t>
            </a:r>
            <a:r>
              <a:rPr lang="ru-RU" sz="2000" dirty="0">
                <a:latin typeface="Arial" charset="0"/>
                <a:ea typeface="MS Mincho" pitchFamily="49" charset="-128"/>
                <a:cs typeface="Arial" charset="0"/>
              </a:rPr>
              <a:t>, в общей численности преподавателей и мастеров производственного обучения, приведенной к числу ставок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2730145"/>
            <a:ext cx="1183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3643597"/>
            <a:ext cx="1183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3038" y="4544657"/>
            <a:ext cx="1183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73038" y="5472397"/>
            <a:ext cx="1183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4" name="Прямоугольник 13"/>
          <p:cNvSpPr>
            <a:spLocks noChangeArrowheads="1"/>
          </p:cNvSpPr>
          <p:nvPr/>
        </p:nvSpPr>
        <p:spPr bwMode="auto">
          <a:xfrm>
            <a:off x="0" y="1023581"/>
            <a:ext cx="12191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2400" u="sng" dirty="0">
                <a:solidFill>
                  <a:srgbClr val="C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Положение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7.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Реализация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механизмов практико-ориентированной (дуальной) модели обучения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390525" y="1766887"/>
            <a:ext cx="5738813" cy="4784037"/>
            <a:chOff x="389966" y="1766736"/>
            <a:chExt cx="5739852" cy="4388655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89966" y="2219256"/>
              <a:ext cx="5674752" cy="3936135"/>
            </a:xfrm>
            <a:prstGeom prst="rect">
              <a:avLst/>
            </a:prstGeom>
            <a:solidFill>
              <a:srgbClr val="EAF4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5" name="Группа 1"/>
            <p:cNvGrpSpPr>
              <a:grpSpLocks/>
            </p:cNvGrpSpPr>
            <p:nvPr/>
          </p:nvGrpSpPr>
          <p:grpSpPr bwMode="auto">
            <a:xfrm>
              <a:off x="463004" y="1766736"/>
              <a:ext cx="5666814" cy="2805469"/>
              <a:chOff x="463004" y="1766736"/>
              <a:chExt cx="5666814" cy="2805469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2595404" y="1766736"/>
                <a:ext cx="993978" cy="338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ЦЕЛЬ: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63004" y="2228783"/>
                <a:ext cx="5666814" cy="23434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специализированная подготовка педагогических кадров в соответствии с современными образовательными и производственными технологиями, включая</a:t>
                </a:r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806450" indent="-34290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ct val="150000"/>
                  <a:buFont typeface="Wingdings" panose="05000000000000000000" pitchFamily="2" charset="2"/>
                  <a:buChar char="§"/>
                  <a:defRPr/>
                </a:pPr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мастеров производственного обучения, </a:t>
                </a:r>
              </a:p>
              <a:p>
                <a:pPr marL="806450" indent="-34290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ct val="150000"/>
                  <a:buFont typeface="Wingdings" panose="05000000000000000000" pitchFamily="2" charset="2"/>
                  <a:buChar char="§"/>
                  <a:defRPr/>
                </a:pPr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наставников на производстве </a:t>
                </a:r>
              </a:p>
              <a:p>
                <a:pPr marL="806450" indent="-34290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ct val="150000"/>
                  <a:buFont typeface="Wingdings" panose="05000000000000000000" pitchFamily="2" charset="2"/>
                  <a:buChar char="§"/>
                  <a:defRPr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учителей предмета «Технология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»)</a:t>
                </a:r>
              </a:p>
              <a:p>
                <a:pPr marL="806450" indent="-34290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ct val="150000"/>
                  <a:buFont typeface="Wingdings" panose="05000000000000000000" pitchFamily="2" charset="2"/>
                  <a:buChar char="§"/>
                  <a:defRPr/>
                </a:pP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3" name="Прямая соединительная линия 2"/>
          <p:cNvCxnSpPr/>
          <p:nvPr/>
        </p:nvCxnSpPr>
        <p:spPr>
          <a:xfrm>
            <a:off x="161925" y="1047750"/>
            <a:ext cx="11031538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4"/>
          <p:cNvGrpSpPr>
            <a:grpSpLocks/>
          </p:cNvGrpSpPr>
          <p:nvPr/>
        </p:nvGrpSpPr>
        <p:grpSpPr bwMode="auto">
          <a:xfrm>
            <a:off x="491319" y="1105470"/>
            <a:ext cx="11700681" cy="673411"/>
            <a:chOff x="681925" y="1125011"/>
            <a:chExt cx="11735907" cy="417527"/>
          </a:xfrm>
        </p:grpSpPr>
        <p:sp>
          <p:nvSpPr>
            <p:cNvPr id="6" name="Пятиугольник 5"/>
            <p:cNvSpPr/>
            <p:nvPr/>
          </p:nvSpPr>
          <p:spPr>
            <a:xfrm>
              <a:off x="681925" y="1125011"/>
              <a:ext cx="11735907" cy="414630"/>
            </a:xfrm>
            <a:prstGeom prst="homePlate">
              <a:avLst/>
            </a:prstGeom>
            <a:gradFill>
              <a:gsLst>
                <a:gs pos="0">
                  <a:srgbClr val="FDBE00"/>
                </a:gs>
                <a:gs pos="100000">
                  <a:srgbClr val="FFFA9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/>
            </a:p>
          </p:txBody>
        </p:sp>
        <p:sp>
          <p:nvSpPr>
            <p:cNvPr id="21518" name="Прямоугольник 9"/>
            <p:cNvSpPr>
              <a:spLocks noChangeArrowheads="1"/>
            </p:cNvSpPr>
            <p:nvPr/>
          </p:nvSpPr>
          <p:spPr bwMode="auto">
            <a:xfrm>
              <a:off x="702589" y="1296557"/>
              <a:ext cx="11163126" cy="245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r>
                <a:rPr lang="ru-RU" sz="2800" b="1" dirty="0"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Реализация механизмов подготовки и ДПО </a:t>
              </a:r>
              <a:r>
                <a:rPr lang="ru-RU" sz="2800" b="1" dirty="0" smtClean="0"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педагогических кадров</a:t>
              </a:r>
              <a:endParaRPr lang="ru-RU" sz="2800" b="1" dirty="0">
                <a:latin typeface="Times New Roman" pitchFamily="18" charset="0"/>
                <a:ea typeface="MS Mincho" pitchFamily="49" charset="-128"/>
                <a:cs typeface="Times New Roman" pitchFamily="18" charset="0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61924" y="227013"/>
            <a:ext cx="120300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2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/>
                <a:cs typeface="Times New Roman" pitchFamily="18" charset="0"/>
              </a:rPr>
              <a:t>РЕАЛИЗАЦИЯ КЛЮЧЕВЫХ </a:t>
            </a:r>
            <a:br>
              <a:rPr lang="ru-RU" sz="2400" b="1" spc="-2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/>
                <a:cs typeface="Times New Roman" pitchFamily="18" charset="0"/>
              </a:rPr>
            </a:br>
            <a:r>
              <a:rPr lang="ru-RU" sz="2400" b="1" spc="-2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/>
                <a:cs typeface="Times New Roman" pitchFamily="18" charset="0"/>
              </a:rPr>
              <a:t>ПОСТОЯННО ФУНКЦИОНИРУЮЩИХ ПРОЦЕССОВ ОБЕСПЕЧЕНИЯ КАДРАМИ</a:t>
            </a:r>
          </a:p>
        </p:txBody>
      </p:sp>
      <p:grpSp>
        <p:nvGrpSpPr>
          <p:cNvPr id="9" name="Группа 11"/>
          <p:cNvGrpSpPr>
            <a:grpSpLocks/>
          </p:cNvGrpSpPr>
          <p:nvPr/>
        </p:nvGrpSpPr>
        <p:grpSpPr bwMode="auto">
          <a:xfrm>
            <a:off x="6334125" y="1800225"/>
            <a:ext cx="5673725" cy="5013142"/>
            <a:chOff x="6333565" y="1799671"/>
            <a:chExt cx="5674658" cy="4985874"/>
          </a:xfrm>
        </p:grpSpPr>
        <p:sp>
          <p:nvSpPr>
            <p:cNvPr id="16" name="TextBox 15"/>
            <p:cNvSpPr txBox="1"/>
            <p:nvPr/>
          </p:nvSpPr>
          <p:spPr>
            <a:xfrm>
              <a:off x="8267458" y="1799671"/>
              <a:ext cx="3267612" cy="3699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ИНСТРУМЕНТЫ:</a:t>
              </a:r>
            </a:p>
          </p:txBody>
        </p:sp>
        <p:sp>
          <p:nvSpPr>
            <p:cNvPr id="21515" name="Прямоугольник 12"/>
            <p:cNvSpPr>
              <a:spLocks noChangeArrowheads="1"/>
            </p:cNvSpPr>
            <p:nvPr/>
          </p:nvSpPr>
          <p:spPr bwMode="auto">
            <a:xfrm>
              <a:off x="6452521" y="2285839"/>
              <a:ext cx="5555702" cy="44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925" indent="-69850" eaLnBrk="1" hangingPunct="1">
                <a:buClr>
                  <a:srgbClr val="C00000"/>
                </a:buClr>
                <a:buSzPct val="150000"/>
                <a:buFont typeface="Wingdings" pitchFamily="2" charset="2"/>
                <a:buChar char="ü"/>
                <a:tabLst>
                  <a:tab pos="177800" algn="l"/>
                </a:tabLst>
              </a:pPr>
              <a:r>
                <a:rPr lang="ru-RU" sz="2400" dirty="0"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Программы </a:t>
              </a:r>
              <a:r>
                <a:rPr lang="ru-RU" sz="2400" dirty="0" smtClean="0"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повышения квалификации </a:t>
              </a:r>
              <a:r>
                <a:rPr lang="ru-RU" sz="2400" dirty="0"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педагогических кадров </a:t>
              </a:r>
            </a:p>
            <a:p>
              <a:pPr marL="34925" indent="-69850" eaLnBrk="1" hangingPunct="1">
                <a:buClr>
                  <a:srgbClr val="C00000"/>
                </a:buClr>
                <a:buSzPct val="150000"/>
                <a:buFont typeface="Wingdings" pitchFamily="2" charset="2"/>
                <a:buChar char="ü"/>
              </a:pPr>
              <a:r>
                <a:rPr lang="ru-RU" sz="2400" dirty="0"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Производственная стажировка - подготовка мастеров производственного обучения, преподавателей СПО, ВО и учителей уроков «Технологии» на площадках работодателей </a:t>
              </a:r>
            </a:p>
            <a:p>
              <a:pPr marL="34925" indent="-69850" eaLnBrk="1" hangingPunct="1">
                <a:buClr>
                  <a:srgbClr val="C00000"/>
                </a:buClr>
                <a:buSzPct val="150000"/>
                <a:buFont typeface="Wingdings" pitchFamily="2" charset="2"/>
                <a:buChar char="ü"/>
              </a:pPr>
              <a:r>
                <a:rPr lang="ru-RU" sz="2400" dirty="0"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Педагогическая стажировка - подготовка наставников на площадках профессиональных </a:t>
              </a:r>
              <a:r>
                <a:rPr lang="ru-RU" sz="2400" dirty="0" smtClean="0"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образовательных</a:t>
              </a:r>
            </a:p>
            <a:p>
              <a:pPr marL="34925" indent="-69850" eaLnBrk="1" hangingPunct="1">
                <a:buClr>
                  <a:srgbClr val="C00000"/>
                </a:buClr>
                <a:buSzPct val="150000"/>
              </a:pPr>
              <a:r>
                <a:rPr lang="ru-RU" sz="2400" dirty="0" smtClean="0"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 </a:t>
              </a:r>
              <a:r>
                <a:rPr lang="ru-RU" sz="2400" dirty="0"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организаций </a:t>
              </a:r>
              <a:endPara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endParaRPr>
            </a:p>
            <a:p>
              <a:pPr marL="34925" indent="-69850" eaLnBrk="1" hangingPunct="1">
                <a:buClr>
                  <a:srgbClr val="C00000"/>
                </a:buClr>
                <a:buSzPct val="150000"/>
              </a:pPr>
              <a:endParaRPr lang="ru-RU" sz="2400" dirty="0">
                <a:latin typeface="Times New Roman" pitchFamily="18" charset="0"/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333565" y="2229980"/>
              <a:ext cx="5674658" cy="43216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88950" y="4312693"/>
            <a:ext cx="56769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Мастера </a:t>
            </a:r>
            <a:r>
              <a:rPr lang="ru-RU" sz="2200" b="1" i="1" dirty="0">
                <a:solidFill>
                  <a:srgbClr val="C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производственного обучения и наставники от предприятий должны владеть соответствующей методикой оценивания и могут быть сертифицированы Союзом «Ворлдскиллс Россия»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1269242"/>
            <a:ext cx="5572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9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28B4F-ADB8-42A8-AD73-AAA4B0BFC703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2388" y="245661"/>
            <a:ext cx="11218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2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/>
                <a:cs typeface="Times New Roman" pitchFamily="18" charset="0"/>
              </a:rPr>
              <a:t>ОЦЕНКА ЭФФЕКТИВНОСТИ СИСТЕМЫ ПОДГОТОВКИ КАДРОВ </a:t>
            </a:r>
            <a:endParaRPr lang="ru-RU" sz="2800" b="1" spc="-2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S Mincho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6036" y="1132764"/>
            <a:ext cx="112321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Положение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9. </a:t>
            </a:r>
          </a:p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Реализация механизмов подготовки и ДПО педагогических кадров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5" name="Прямоугольник 12"/>
          <p:cNvSpPr>
            <a:spLocks noChangeArrowheads="1"/>
          </p:cNvSpPr>
          <p:nvPr/>
        </p:nvSpPr>
        <p:spPr bwMode="auto">
          <a:xfrm>
            <a:off x="655094" y="2661311"/>
            <a:ext cx="10754434" cy="304698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Symbol" pitchFamily="18" charset="2"/>
              <a:buChar char=""/>
            </a:pPr>
            <a:r>
              <a:rPr lang="ru-RU" sz="32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Удельный вес педагогов и мастеров производственного обучения, </a:t>
            </a: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имеющих сертификат эксперта</a:t>
            </a:r>
            <a:r>
              <a:rPr lang="ru-RU" sz="32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WorldSkills</a:t>
            </a:r>
          </a:p>
          <a:p>
            <a:pPr marL="342900" indent="-342900" algn="just" eaLnBrk="1" hangingPunct="1"/>
            <a:endParaRPr lang="ru-RU" sz="32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342900" indent="-342900" algn="just" eaLnBrk="1" hangingPunct="1">
              <a:buFont typeface="Symbol" pitchFamily="18" charset="2"/>
              <a:buChar char=""/>
            </a:pPr>
            <a:r>
              <a:rPr lang="ru-RU" sz="32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Удельный вес педагогов профессионального цикла, мастеров производственного обучения, руководящих работников, </a:t>
            </a: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прошедших производственную стажировку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61925" y="1047750"/>
            <a:ext cx="11031538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723900" y="1105470"/>
            <a:ext cx="10810875" cy="709683"/>
            <a:chOff x="681925" y="1070744"/>
            <a:chExt cx="11063334" cy="670063"/>
          </a:xfrm>
        </p:grpSpPr>
        <p:sp>
          <p:nvSpPr>
            <p:cNvPr id="6" name="Пятиугольник 5"/>
            <p:cNvSpPr/>
            <p:nvPr/>
          </p:nvSpPr>
          <p:spPr>
            <a:xfrm>
              <a:off x="681925" y="1070744"/>
              <a:ext cx="11063334" cy="670063"/>
            </a:xfrm>
            <a:prstGeom prst="homePlate">
              <a:avLst/>
            </a:prstGeom>
            <a:gradFill>
              <a:gsLst>
                <a:gs pos="0">
                  <a:srgbClr val="FDBE00"/>
                </a:gs>
                <a:gs pos="100000">
                  <a:srgbClr val="FFFA9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/>
            </a:p>
          </p:txBody>
        </p:sp>
        <p:sp>
          <p:nvSpPr>
            <p:cNvPr id="22544" name="Прямоугольник 9"/>
            <p:cNvSpPr>
              <a:spLocks noChangeArrowheads="1"/>
            </p:cNvSpPr>
            <p:nvPr/>
          </p:nvSpPr>
          <p:spPr bwMode="auto">
            <a:xfrm>
              <a:off x="702589" y="1296559"/>
              <a:ext cx="10900475" cy="366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r>
                <a:rPr lang="ru-RU" sz="2400" b="1" dirty="0"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Реализация независимой оценки качества подготовки кадров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0" y="227013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2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/>
                <a:cs typeface="Times New Roman" pitchFamily="18" charset="0"/>
              </a:rPr>
              <a:t>РЕАЛИЗАЦИЯ КЛЮЧЕВЫХ </a:t>
            </a:r>
            <a:br>
              <a:rPr lang="ru-RU" sz="2400" b="1" spc="-2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/>
                <a:cs typeface="Times New Roman" pitchFamily="18" charset="0"/>
              </a:rPr>
            </a:br>
            <a:r>
              <a:rPr lang="ru-RU" sz="2400" b="1" spc="-2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/>
                <a:cs typeface="Times New Roman" pitchFamily="18" charset="0"/>
              </a:rPr>
              <a:t>ПОСТОЯННО ФУНКЦИОНИРУЮЩИХ ПРОЦЕССОВ ОБЕСПЕЧЕНИЯ КАДРАМИ</a:t>
            </a:r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398463" y="1951629"/>
            <a:ext cx="5730875" cy="4426946"/>
            <a:chOff x="397725" y="1951116"/>
            <a:chExt cx="5732093" cy="442815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54887" y="2415267"/>
              <a:ext cx="5674931" cy="39640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09514" y="1951116"/>
              <a:ext cx="3267769" cy="369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ДЛЯ СТУДЕНТОВ:</a:t>
              </a:r>
            </a:p>
          </p:txBody>
        </p:sp>
        <p:sp>
          <p:nvSpPr>
            <p:cNvPr id="22542" name="TextBox 6"/>
            <p:cNvSpPr txBox="1">
              <a:spLocks noChangeArrowheads="1"/>
            </p:cNvSpPr>
            <p:nvPr/>
          </p:nvSpPr>
          <p:spPr bwMode="auto">
            <a:xfrm>
              <a:off x="397725" y="2408126"/>
              <a:ext cx="5666899" cy="3478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eaLnBrk="1" hangingPunct="1">
                <a:buClr>
                  <a:srgbClr val="000099"/>
                </a:buClr>
                <a:buSzPct val="150000"/>
                <a:buFont typeface="Wingdings" pitchFamily="2" charset="2"/>
                <a:buChar char="ü"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Проведение производственного экзамена с участием работодателя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342900" indent="-342900" eaLnBrk="1" hangingPunct="1">
                <a:buClr>
                  <a:srgbClr val="000099"/>
                </a:buClr>
                <a:buSzPct val="150000"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 eaLnBrk="1" hangingPunct="1">
                <a:buClr>
                  <a:srgbClr val="000099"/>
                </a:buClr>
                <a:buSzPct val="150000"/>
                <a:buFont typeface="Wingdings" pitchFamily="2" charset="2"/>
                <a:buChar char="ü"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ГИА по образовательным программам СПО в формате демонстрационного экзамена по стандартам WorldSkills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342900" indent="-342900" eaLnBrk="1" hangingPunct="1">
                <a:buClr>
                  <a:srgbClr val="000099"/>
                </a:buClr>
                <a:buSzPct val="150000"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 eaLnBrk="1" hangingPunct="1">
                <a:buClr>
                  <a:srgbClr val="000099"/>
                </a:buClr>
                <a:buSzPct val="150000"/>
                <a:buFont typeface="Wingdings" pitchFamily="2" charset="2"/>
                <a:buChar char="ü"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Участие в системе чемпионатов «Молодые профессионалы» (WorldSkills </a:t>
              </a:r>
              <a:r>
                <a:rPr lang="ru-RU" sz="2000" b="1" dirty="0" err="1">
                  <a:latin typeface="Times New Roman" pitchFamily="18" charset="0"/>
                  <a:cs typeface="Times New Roman" pitchFamily="18" charset="0"/>
                </a:rPr>
                <a:t>Russia</a:t>
              </a: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) на региональном уровне, уровне федерального округа и национальном уровне</a:t>
              </a:r>
            </a:p>
          </p:txBody>
        </p:sp>
      </p:grpSp>
      <p:grpSp>
        <p:nvGrpSpPr>
          <p:cNvPr id="7" name="Группа 7"/>
          <p:cNvGrpSpPr>
            <a:grpSpLocks/>
          </p:cNvGrpSpPr>
          <p:nvPr/>
        </p:nvGrpSpPr>
        <p:grpSpPr bwMode="auto">
          <a:xfrm>
            <a:off x="6280150" y="1951629"/>
            <a:ext cx="5727700" cy="4708478"/>
            <a:chOff x="6279751" y="1951116"/>
            <a:chExt cx="5728472" cy="470976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333733" y="2497176"/>
              <a:ext cx="5674490" cy="416370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29230" y="1951116"/>
              <a:ext cx="4205854" cy="369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ДЛЯ МОЛОДЫХ СПЕЦИАЛИСТОВ:</a:t>
              </a:r>
            </a:p>
          </p:txBody>
        </p:sp>
        <p:sp>
          <p:nvSpPr>
            <p:cNvPr id="22539" name="Прямоугольник 12"/>
            <p:cNvSpPr>
              <a:spLocks noChangeArrowheads="1"/>
            </p:cNvSpPr>
            <p:nvPr/>
          </p:nvSpPr>
          <p:spPr bwMode="auto">
            <a:xfrm>
              <a:off x="6279751" y="2456222"/>
              <a:ext cx="5728472" cy="4094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98463" indent="-433388" eaLnBrk="1" hangingPunct="1">
                <a:buClr>
                  <a:srgbClr val="C00000"/>
                </a:buClr>
                <a:buSzPct val="150000"/>
                <a:buFont typeface="Wingdings" pitchFamily="2" charset="2"/>
                <a:buChar char="ü"/>
              </a:pPr>
              <a:r>
                <a:rPr lang="ru-RU" sz="2000" dirty="0"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Специализированные структуры по организации и проведению оценки качества подготовки кадров в субъекте РФ</a:t>
              </a:r>
            </a:p>
            <a:p>
              <a:pPr marL="398463" indent="-433388" eaLnBrk="1" hangingPunct="1">
                <a:buClr>
                  <a:srgbClr val="C00000"/>
                </a:buClr>
                <a:buSzPct val="150000"/>
                <a:buFont typeface="Wingdings" pitchFamily="2" charset="2"/>
                <a:buChar char="ü"/>
              </a:pPr>
              <a:r>
                <a:rPr lang="ru-RU" sz="2000" dirty="0"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Корпоративные (отраслевые) чемпионаты по стандартам WorldSkills (для молодых рабочих и учащихся образовательных организаций в рамках действующих производств в возрасте от 17 до 28 лет).</a:t>
              </a:r>
            </a:p>
            <a:p>
              <a:pPr marL="398463" indent="-433388" eaLnBrk="1" hangingPunct="1">
                <a:buClr>
                  <a:srgbClr val="C00000"/>
                </a:buClr>
                <a:buSzPct val="150000"/>
                <a:buFont typeface="Wingdings" pitchFamily="2" charset="2"/>
                <a:buChar char="ü"/>
              </a:pPr>
              <a:r>
                <a:rPr lang="ru-RU" sz="2000" dirty="0"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WorldSkills </a:t>
              </a:r>
              <a:r>
                <a:rPr lang="ru-RU" sz="2000" dirty="0" err="1"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Hi-Tech</a:t>
              </a:r>
              <a:r>
                <a:rPr lang="ru-RU" sz="2000" dirty="0"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 – чемпионат сквозных рабочих профессий высокотехнологичных отраслей промышленности по методике WorldSkills (для молодых специалистов в возрасте 18–28 лет).</a:t>
              </a: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1078173"/>
            <a:ext cx="7779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61925" y="1047750"/>
            <a:ext cx="11031538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73037" y="191069"/>
            <a:ext cx="116732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/>
                <a:cs typeface="Times New Roman" pitchFamily="18" charset="0"/>
              </a:rPr>
              <a:t>ОЦЕНКА ЭФФЕКТИВНОСТИ СИСТЕМЫ ПОДГОТОВКИ КАДРОВ </a:t>
            </a:r>
          </a:p>
        </p:txBody>
      </p:sp>
      <p:sp>
        <p:nvSpPr>
          <p:cNvPr id="38917" name="Прямоугольник 6"/>
          <p:cNvSpPr>
            <a:spLocks noChangeArrowheads="1"/>
          </p:cNvSpPr>
          <p:nvPr/>
        </p:nvSpPr>
        <p:spPr bwMode="auto">
          <a:xfrm>
            <a:off x="173038" y="1641475"/>
            <a:ext cx="11836400" cy="5170646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buFont typeface="Symbol" pitchFamily="18" charset="2"/>
              <a:buChar char=""/>
            </a:pPr>
            <a:r>
              <a:rPr lang="ru-RU" sz="22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Удельный вес профессий и специальностей СПО, по которым внедрена </a:t>
            </a:r>
            <a:r>
              <a:rPr lang="ru-RU" sz="2200" b="1" dirty="0">
                <a:solidFill>
                  <a:srgbClr val="000099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ГИА в форме демонстрационного экзамена </a:t>
            </a:r>
            <a:r>
              <a:rPr lang="ru-RU" sz="22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 учетом конкурсных заданий всероссийских олимпиад, конкурсов профессионального мастерства, в том числе WorldSkills, в общем числе реализуемых профессий и специальностей СПО</a:t>
            </a:r>
          </a:p>
          <a:p>
            <a:pPr marL="342900" indent="-342900" algn="just" eaLnBrk="1" hangingPunct="1">
              <a:buFont typeface="Symbol" pitchFamily="18" charset="2"/>
              <a:buChar char=""/>
            </a:pPr>
            <a:r>
              <a:rPr lang="ru-RU" sz="22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Удельный вес студентов, </a:t>
            </a:r>
            <a:r>
              <a:rPr lang="ru-RU" sz="2200" b="1" dirty="0">
                <a:solidFill>
                  <a:srgbClr val="000099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участвовавших в региональных чемпионатах «Молодые профессионалы» (WSR</a:t>
            </a:r>
            <a:r>
              <a:rPr lang="ru-RU" sz="22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), в общей численности студентов, обучающихся по программам СПО</a:t>
            </a:r>
          </a:p>
          <a:p>
            <a:pPr marL="342900" indent="-342900" algn="just" eaLnBrk="1" hangingPunct="1">
              <a:buFont typeface="Symbol" pitchFamily="18" charset="2"/>
              <a:buChar char=""/>
            </a:pPr>
            <a:r>
              <a:rPr lang="ru-RU" sz="22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Удельный вес студентов, участвовавших в региональных олимпиадах, конкурсах профессионального мастерства, в общей численности студентов, обучающихся по программам СПО </a:t>
            </a:r>
          </a:p>
          <a:p>
            <a:pPr marL="342900" indent="-342900" algn="just" eaLnBrk="1" hangingPunct="1">
              <a:buFont typeface="Symbol" pitchFamily="18" charset="2"/>
              <a:buChar char=""/>
            </a:pPr>
            <a:r>
              <a:rPr lang="ru-RU" sz="22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Удельный вес выпускников, обучавшихся по программам СПО, </a:t>
            </a:r>
            <a:r>
              <a:rPr lang="ru-RU" sz="2200" b="1" dirty="0">
                <a:solidFill>
                  <a:srgbClr val="000099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получивших свидетельство в независимых центрах оценки квалификаций</a:t>
            </a:r>
            <a:r>
              <a:rPr lang="ru-RU" sz="22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в общей численности выпускников, обучавшихся по программам СПО </a:t>
            </a:r>
          </a:p>
          <a:p>
            <a:pPr marL="342900" indent="-342900" algn="just" eaLnBrk="1" hangingPunct="1">
              <a:buFont typeface="Symbol" pitchFamily="18" charset="2"/>
              <a:buChar char=""/>
            </a:pPr>
            <a:r>
              <a:rPr lang="ru-RU" sz="22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Удельный вес выпускников, обучавшихся по программам СПО, </a:t>
            </a:r>
            <a:r>
              <a:rPr lang="ru-RU" sz="2200" b="1" dirty="0">
                <a:solidFill>
                  <a:srgbClr val="000099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набравших не менее 40 баллов по 100-балльной шкале</a:t>
            </a:r>
            <a:r>
              <a:rPr lang="ru-RU" sz="22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в общей численности выпускников, обучавшихся по программам СПО, прошедших ГИА в форме демонстрационного экзамена WorldSkills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3038" y="3042882"/>
            <a:ext cx="1183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63773" y="3780430"/>
            <a:ext cx="1184625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4749373"/>
            <a:ext cx="1183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5759000"/>
            <a:ext cx="1183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2" name="Прямоугольник 13"/>
          <p:cNvSpPr>
            <a:spLocks noChangeArrowheads="1"/>
          </p:cNvSpPr>
          <p:nvPr/>
        </p:nvSpPr>
        <p:spPr bwMode="auto">
          <a:xfrm>
            <a:off x="161925" y="1171575"/>
            <a:ext cx="11383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Положение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10. Реализация независимой оценки качества подготовки кадров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5008728" y="2715905"/>
            <a:ext cx="3054065" cy="32667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Штриховая стрелка вправо 1"/>
          <p:cNvSpPr/>
          <p:nvPr/>
        </p:nvSpPr>
        <p:spPr>
          <a:xfrm>
            <a:off x="357188" y="2640012"/>
            <a:ext cx="4692650" cy="3788083"/>
          </a:xfrm>
          <a:prstGeom prst="stripedRightArrow">
            <a:avLst>
              <a:gd name="adj1" fmla="val 67217"/>
              <a:gd name="adj2" fmla="val 50000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61925" y="1047750"/>
            <a:ext cx="11031538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723900" y="1105468"/>
            <a:ext cx="11231539" cy="1286121"/>
            <a:chOff x="681925" y="1205106"/>
            <a:chExt cx="11063334" cy="410692"/>
          </a:xfrm>
        </p:grpSpPr>
        <p:sp>
          <p:nvSpPr>
            <p:cNvPr id="6" name="Пятиугольник 5"/>
            <p:cNvSpPr/>
            <p:nvPr/>
          </p:nvSpPr>
          <p:spPr>
            <a:xfrm>
              <a:off x="681925" y="1205106"/>
              <a:ext cx="11063334" cy="410692"/>
            </a:xfrm>
            <a:prstGeom prst="homePlate">
              <a:avLst/>
            </a:prstGeom>
            <a:gradFill>
              <a:gsLst>
                <a:gs pos="0">
                  <a:srgbClr val="FDBE00"/>
                </a:gs>
                <a:gs pos="100000">
                  <a:srgbClr val="FFFA9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/>
            </a:p>
          </p:txBody>
        </p:sp>
        <p:sp>
          <p:nvSpPr>
            <p:cNvPr id="30735" name="Прямоугольник 9"/>
            <p:cNvSpPr>
              <a:spLocks noChangeArrowheads="1"/>
            </p:cNvSpPr>
            <p:nvPr/>
          </p:nvSpPr>
          <p:spPr bwMode="auto">
            <a:xfrm>
              <a:off x="702589" y="1296557"/>
              <a:ext cx="10900475" cy="249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r>
                <a:rPr lang="ru-RU" sz="2800" b="1" dirty="0"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Реализация механизмов мониторинга трудоустройства выпускников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0" y="227013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/>
                <a:cs typeface="Times New Roman" pitchFamily="18" charset="0"/>
              </a:rPr>
              <a:t>РЕАЛИЗАЦИЯ КЛЮЧЕВЫХ </a:t>
            </a:r>
            <a:br>
              <a:rPr lang="ru-RU" sz="2400" b="1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/>
                <a:cs typeface="Times New Roman" pitchFamily="18" charset="0"/>
              </a:rPr>
            </a:br>
            <a:r>
              <a:rPr lang="ru-RU" sz="2400" b="1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/>
                <a:cs typeface="Times New Roman" pitchFamily="18" charset="0"/>
              </a:rPr>
              <a:t>ПОСТОЯННО ФУНКЦИОНИРУЮЩИХ ПРОЦЕССОВ ОБЕСПЕЧЕНИЯ КАДРАМИ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7550" y="3113088"/>
            <a:ext cx="3700463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98463" indent="-433388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400" b="1" dirty="0">
                <a:latin typeface="Times New Roman" pitchFamily="18" charset="0"/>
                <a:ea typeface="MS Mincho"/>
                <a:cs typeface="Times New Roman" pitchFamily="18" charset="0"/>
              </a:rPr>
              <a:t>независимый мониторинг трудоустройства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50000"/>
              <a:defRPr/>
            </a:pPr>
            <a:endParaRPr lang="ru-RU" sz="2400" b="1" dirty="0">
              <a:latin typeface="Times New Roman" pitchFamily="18" charset="0"/>
              <a:ea typeface="MS Mincho"/>
              <a:cs typeface="Times New Roman" pitchFamily="18" charset="0"/>
            </a:endParaRPr>
          </a:p>
          <a:p>
            <a:pPr marL="398463" indent="-433388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400" b="1" dirty="0">
                <a:latin typeface="Times New Roman" pitchFamily="18" charset="0"/>
                <a:ea typeface="MS Mincho"/>
                <a:cs typeface="Times New Roman" pitchFamily="18" charset="0"/>
              </a:rPr>
              <a:t>отслеживание карьерных треков выпускников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202238" y="3113087"/>
            <a:ext cx="27407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50000"/>
              <a:defRPr/>
            </a:pPr>
            <a:endParaRPr lang="ru-RU" sz="20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50000"/>
              <a:defRPr/>
            </a:pPr>
            <a:endParaRPr lang="ru-RU" sz="20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50000"/>
              <a:defRPr/>
            </a:pPr>
            <a: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оценка эффективности системы подготовки кадров </a:t>
            </a:r>
            <a:endParaRPr lang="ru-RU" sz="2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</p:txBody>
      </p:sp>
      <p:sp>
        <p:nvSpPr>
          <p:cNvPr id="30733" name="TextBox 6"/>
          <p:cNvSpPr txBox="1">
            <a:spLocks noChangeArrowheads="1"/>
          </p:cNvSpPr>
          <p:nvPr/>
        </p:nvSpPr>
        <p:spPr bwMode="auto">
          <a:xfrm>
            <a:off x="8038530" y="2961564"/>
            <a:ext cx="3930557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ts val="1200"/>
              </a:spcBef>
              <a:buClr>
                <a:srgbClr val="C00000"/>
              </a:buClr>
              <a:buSzPct val="150000"/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Оценка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бизнес - сообществом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ts val="1200"/>
              </a:spcBef>
              <a:buClr>
                <a:srgbClr val="C00000"/>
              </a:buClr>
              <a:buSzPct val="150000"/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Ведомственная оценка </a:t>
            </a:r>
          </a:p>
          <a:p>
            <a:pPr marL="342900" indent="-342900" eaLnBrk="1" hangingPunct="1">
              <a:spcBef>
                <a:spcPts val="1200"/>
              </a:spcBef>
              <a:buClr>
                <a:srgbClr val="C00000"/>
              </a:buClr>
              <a:buSzPct val="150000"/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Оценка по результатам чемпионатов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WorldSkills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1091820"/>
            <a:ext cx="10235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61925" y="1047750"/>
            <a:ext cx="11031538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1925" y="400050"/>
            <a:ext cx="11465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2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/>
                <a:cs typeface="Times New Roman" pitchFamily="18" charset="0"/>
              </a:rPr>
              <a:t>ИНФОРМАЦИОННОЕ И МАТЕРИАЛЬНО-ТЕХНИЧЕСКОЕ ОБЕСПЕЧЕНИЕ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7788" y="1785938"/>
            <a:ext cx="674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12</a:t>
            </a:r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682388" y="1446664"/>
            <a:ext cx="3889612" cy="2592535"/>
            <a:chOff x="536393" y="1076976"/>
            <a:chExt cx="11447137" cy="1145193"/>
          </a:xfrm>
        </p:grpSpPr>
        <p:sp>
          <p:nvSpPr>
            <p:cNvPr id="7" name="Пятиугольник 6"/>
            <p:cNvSpPr/>
            <p:nvPr/>
          </p:nvSpPr>
          <p:spPr>
            <a:xfrm>
              <a:off x="681924" y="1076976"/>
              <a:ext cx="11063334" cy="1005382"/>
            </a:xfrm>
            <a:prstGeom prst="homePlate">
              <a:avLst/>
            </a:prstGeom>
            <a:gradFill>
              <a:gsLst>
                <a:gs pos="0">
                  <a:srgbClr val="FDBE00"/>
                </a:gs>
                <a:gs pos="100000">
                  <a:srgbClr val="FFFA9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/>
            </a:p>
          </p:txBody>
        </p:sp>
        <p:sp>
          <p:nvSpPr>
            <p:cNvPr id="15378" name="Прямоугольник 7"/>
            <p:cNvSpPr>
              <a:spLocks noChangeArrowheads="1"/>
            </p:cNvSpPr>
            <p:nvPr/>
          </p:nvSpPr>
          <p:spPr bwMode="auto">
            <a:xfrm>
              <a:off x="536393" y="1137262"/>
              <a:ext cx="11447137" cy="1084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r>
                <a:rPr lang="ru-RU" sz="2400" dirty="0"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Обеспечение </a:t>
              </a:r>
              <a:endPara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endParaRPr>
            </a:p>
            <a:p>
              <a:pPr eaLnBrk="1" hangingPunct="1">
                <a:lnSpc>
                  <a:spcPct val="80000"/>
                </a:lnSpc>
              </a:pPr>
              <a:r>
                <a:rPr lang="ru-RU" sz="2400" dirty="0" smtClean="0"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качественной </a:t>
              </a:r>
              <a:r>
                <a:rPr lang="ru-RU" sz="2400" dirty="0"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материально-технической и методической базой для </a:t>
              </a:r>
              <a:r>
                <a:rPr lang="ru-RU" sz="2400" dirty="0" smtClean="0"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реализации образовательного 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ru-RU" sz="2400" dirty="0" smtClean="0"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процесса</a:t>
              </a:r>
            </a:p>
            <a:p>
              <a:pPr eaLnBrk="1" hangingPunct="1">
                <a:lnSpc>
                  <a:spcPct val="80000"/>
                </a:lnSpc>
              </a:pPr>
              <a:endParaRPr lang="ru-RU" sz="2400" dirty="0">
                <a:latin typeface="Times New Roman" pitchFamily="18" charset="0"/>
                <a:ea typeface="MS Mincho" pitchFamily="49" charset="-128"/>
                <a:cs typeface="Times New Roman" pitchFamily="18" charset="0"/>
              </a:endParaRPr>
            </a:p>
          </p:txBody>
        </p:sp>
      </p:grpSp>
      <p:grpSp>
        <p:nvGrpSpPr>
          <p:cNvPr id="6" name="Группа 8"/>
          <p:cNvGrpSpPr>
            <a:grpSpLocks/>
          </p:cNvGrpSpPr>
          <p:nvPr/>
        </p:nvGrpSpPr>
        <p:grpSpPr bwMode="auto">
          <a:xfrm>
            <a:off x="731838" y="3984626"/>
            <a:ext cx="3759200" cy="2406813"/>
            <a:chOff x="681925" y="1146798"/>
            <a:chExt cx="11063334" cy="947999"/>
          </a:xfrm>
        </p:grpSpPr>
        <p:sp>
          <p:nvSpPr>
            <p:cNvPr id="10" name="Пятиугольник 9"/>
            <p:cNvSpPr/>
            <p:nvPr/>
          </p:nvSpPr>
          <p:spPr>
            <a:xfrm>
              <a:off x="681925" y="1205008"/>
              <a:ext cx="11063334" cy="877350"/>
            </a:xfrm>
            <a:prstGeom prst="homePlate">
              <a:avLst/>
            </a:prstGeom>
            <a:gradFill>
              <a:gsLst>
                <a:gs pos="0">
                  <a:srgbClr val="FDBE00"/>
                </a:gs>
                <a:gs pos="100000">
                  <a:srgbClr val="FFFA9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/>
            </a:p>
          </p:txBody>
        </p:sp>
        <p:sp>
          <p:nvSpPr>
            <p:cNvPr id="15376" name="Прямоугольник 10"/>
            <p:cNvSpPr>
              <a:spLocks noChangeArrowheads="1"/>
            </p:cNvSpPr>
            <p:nvPr/>
          </p:nvSpPr>
          <p:spPr bwMode="auto">
            <a:xfrm>
              <a:off x="778373" y="1146798"/>
              <a:ext cx="9616407" cy="94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endParaRPr lang="ru-RU" sz="2000" dirty="0">
                <a:latin typeface="Arial" charset="0"/>
                <a:ea typeface="MS Mincho" pitchFamily="49" charset="-128"/>
                <a:cs typeface="Arial" charset="0"/>
              </a:endParaRPr>
            </a:p>
            <a:p>
              <a:pPr eaLnBrk="1" hangingPunct="1">
                <a:lnSpc>
                  <a:spcPct val="80000"/>
                </a:lnSpc>
              </a:pPr>
              <a:r>
                <a:rPr lang="ru-RU" sz="2400" dirty="0"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Обеспечение информационной прозрачности региональной модели кадрового обеспечения промышленного </a:t>
              </a:r>
              <a:br>
                <a:rPr lang="ru-RU" sz="2400" dirty="0"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</a:br>
              <a:r>
                <a:rPr lang="ru-RU" sz="2400" dirty="0"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роста</a:t>
              </a: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7788" y="4311650"/>
            <a:ext cx="6746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200" b="1">
                <a:solidFill>
                  <a:srgbClr val="C00000"/>
                </a:solidFill>
                <a:latin typeface="Arial" charset="0"/>
                <a:cs typeface="Arial" charset="0"/>
              </a:rPr>
              <a:t>13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83113" y="1433016"/>
            <a:ext cx="3394075" cy="224676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ea typeface="MS Mincho"/>
                <a:cs typeface="Times New Roman" pitchFamily="18" charset="0"/>
              </a:rPr>
              <a:t>обеспечение доступа учащихся и преподавателей к высокотехнологичному современному оборудованию на любой из доступных площадок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83113" y="4135272"/>
            <a:ext cx="3394075" cy="224676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обеспечение свободного и удобного доступа заинтересованных лиц к основной информации о региональной модели кадрового обеспечения промышленного роста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5663" y="1120775"/>
            <a:ext cx="32670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34413" y="1135063"/>
            <a:ext cx="32670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ИНСТРУМЕНТЫ: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186738" y="1563688"/>
            <a:ext cx="3823292" cy="2246769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Периодический аудит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Учебные лаборатории на базе образовательных организаций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Учебные площадки на базе предприятий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Ресурсные центры коллективного пользования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86738" y="3984625"/>
            <a:ext cx="3823292" cy="2554545"/>
          </a:xfrm>
          <a:prstGeom prst="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marL="268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Информационный портал, содержащий:</a:t>
            </a:r>
          </a:p>
          <a:p>
            <a:pPr marL="363538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НПА</a:t>
            </a:r>
          </a:p>
          <a:p>
            <a:pPr marL="363538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Прогноз потребности рынка труда</a:t>
            </a:r>
          </a:p>
          <a:p>
            <a:pPr marL="363538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Механизмы участия в дуальном обучении</a:t>
            </a:r>
          </a:p>
          <a:p>
            <a:pPr marL="363538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Независимая оценка качества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 animBg="1"/>
      <p:bldP spid="15" grpId="0" animBg="1"/>
      <p:bldP spid="18" grpId="0"/>
      <p:bldP spid="19" grpId="0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7"/>
          <p:cNvSpPr>
            <a:spLocks noChangeArrowheads="1"/>
          </p:cNvSpPr>
          <p:nvPr/>
        </p:nvSpPr>
        <p:spPr bwMode="auto">
          <a:xfrm>
            <a:off x="177420" y="2661313"/>
            <a:ext cx="11832017" cy="2831544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Symbol" pitchFamily="18" charset="2"/>
              <a:buChar char=""/>
            </a:pPr>
            <a:r>
              <a:rPr lang="ru-RU" sz="24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Удельный вес стоимости машин и оборудования не старше 5 лет, в общей стоимости машин и </a:t>
            </a:r>
            <a: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оборудования</a:t>
            </a:r>
            <a:endParaRPr lang="ru-RU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342900" indent="-342900" algn="just" eaLnBrk="1" hangingPunct="1">
              <a:buFont typeface="Symbol" pitchFamily="18" charset="2"/>
              <a:buChar char=""/>
            </a:pPr>
            <a:r>
              <a:rPr lang="ru-RU" sz="24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Доля внебюджетных расходов, направленных на приобретение машин и оборудования, в общем объеме внебюджетных расходов образовательной </a:t>
            </a:r>
            <a: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организации</a:t>
            </a:r>
          </a:p>
          <a:p>
            <a:pPr marL="342900" indent="-342900" algn="just" eaLnBrk="1" hangingPunct="1">
              <a:buFont typeface="Symbol" pitchFamily="18" charset="2"/>
              <a:buChar char=""/>
            </a:pPr>
            <a:endParaRPr lang="ru-RU" sz="2400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ts val="1200"/>
              </a:spcBef>
              <a:buFont typeface="Symbol" pitchFamily="18" charset="2"/>
              <a:buChar char=""/>
            </a:pPr>
            <a: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Соответствие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МТБ инфраструктурным листам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WorldSkills</a:t>
            </a:r>
          </a:p>
          <a:p>
            <a:pPr marL="342900" indent="-342900" algn="just" eaLnBrk="1" hangingPunct="1">
              <a:buFont typeface="Symbol" pitchFamily="18" charset="2"/>
              <a:buChar char=""/>
            </a:pPr>
            <a:endParaRPr lang="ru-RU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61925" y="1047750"/>
            <a:ext cx="11031538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73037" y="425450"/>
            <a:ext cx="117687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/>
                <a:cs typeface="Times New Roman" pitchFamily="18" charset="0"/>
              </a:rPr>
              <a:t>ОЦЕНКА ЭФФЕКТИВНОСТИ СИСТЕМЫ ПОДГОТОВКИ КАДРОВ </a:t>
            </a:r>
          </a:p>
        </p:txBody>
      </p:sp>
      <p:sp>
        <p:nvSpPr>
          <p:cNvPr id="37899" name="Прямоугольник 14"/>
          <p:cNvSpPr>
            <a:spLocks noChangeArrowheads="1"/>
          </p:cNvSpPr>
          <p:nvPr/>
        </p:nvSpPr>
        <p:spPr bwMode="auto">
          <a:xfrm>
            <a:off x="161924" y="1296537"/>
            <a:ext cx="12030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06563" indent="-1706563" eaLnBrk="1" hangingPunct="1"/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Положение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12. Обеспечение качественной материально-технической и методической базой для реализации образовательного процесса 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77421" y="3452884"/>
            <a:ext cx="11805313" cy="13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04716" y="4394579"/>
            <a:ext cx="11791666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61925" y="1047750"/>
            <a:ext cx="11031538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1924" y="409575"/>
            <a:ext cx="113704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2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/>
                <a:cs typeface="Times New Roman" pitchFamily="18" charset="0"/>
              </a:rPr>
              <a:t>НАЦИОНАЛЬНАЯ СИСТЕМА КВАЛИФИКАЦИЙ</a:t>
            </a:r>
          </a:p>
        </p:txBody>
      </p:sp>
      <p:pic>
        <p:nvPicPr>
          <p:cNvPr id="29701" name="Рисунок 6"/>
          <p:cNvPicPr>
            <a:picLocks noChangeAspect="1"/>
          </p:cNvPicPr>
          <p:nvPr/>
        </p:nvPicPr>
        <p:blipFill>
          <a:blip r:embed="rId2" cstate="print"/>
          <a:srcRect t="12325"/>
          <a:stretch>
            <a:fillRect/>
          </a:stretch>
        </p:blipFill>
        <p:spPr bwMode="auto">
          <a:xfrm>
            <a:off x="3338513" y="1287463"/>
            <a:ext cx="8853487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4"/>
          <p:cNvSpPr txBox="1">
            <a:spLocks noChangeArrowheads="1"/>
          </p:cNvSpPr>
          <p:nvPr/>
        </p:nvSpPr>
        <p:spPr bwMode="auto">
          <a:xfrm>
            <a:off x="177422" y="1146413"/>
            <a:ext cx="2920620" cy="255454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ru-RU" sz="2000" dirty="0">
              <a:latin typeface="Arial" charset="0"/>
              <a:cs typeface="Arial" charset="0"/>
            </a:endParaRPr>
          </a:p>
          <a:p>
            <a:pPr algn="ctr"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НСК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оценка квалификаций на соответствие профессиональным стандартам</a:t>
            </a:r>
          </a:p>
          <a:p>
            <a:pPr algn="ctr" eaLnBrk="1" hangingPunct="1"/>
            <a:endParaRPr lang="ru-RU" sz="2000" dirty="0"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338" y="4073525"/>
            <a:ext cx="3051175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99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Челябинская область в пилотной апробации внедрения элементов НСК на региональном уровне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B587CE-1B87-4E89-B59C-0F1BF4F0C8CF}" type="slidenum">
              <a:rPr lang="ru-RU" altLang="ru-RU"/>
              <a:pPr/>
              <a:t>2</a:t>
            </a:fld>
            <a:endParaRPr lang="ru-RU" alt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61925" y="1047750"/>
            <a:ext cx="11031538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Прямоугольник 6"/>
          <p:cNvSpPr>
            <a:spLocks noChangeArrowheads="1"/>
          </p:cNvSpPr>
          <p:nvPr/>
        </p:nvSpPr>
        <p:spPr bwMode="auto">
          <a:xfrm>
            <a:off x="2579428" y="1050878"/>
            <a:ext cx="690576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ru-RU" sz="2400" dirty="0">
                <a:latin typeface="Arial" charset="0"/>
                <a:ea typeface="MS Mincho" pitchFamily="49" charset="-128"/>
                <a:cs typeface="Arial" charset="0"/>
              </a:rPr>
              <a:t>«</a:t>
            </a:r>
            <a:r>
              <a:rPr lang="ru-RU" sz="24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Рекомендовать органам исполнительной власти субъектов Российской Федерации совместно с Минобрнауки России, союзом «Агентство развития профессиональных сообществ и рабочих кадров «Ворлдскиллс Россия», автономной некоммерческой организацией «Агентство стратегических инициатив по продвижению новых проектов» проработать вопрос внедрения регионального стандарта кадрового обеспечения промышленного роста, включающего в </a:t>
            </a:r>
            <a: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себя </a:t>
            </a:r>
            <a:endParaRPr lang="ru-RU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3078" name="Прямоугольник 7"/>
          <p:cNvSpPr>
            <a:spLocks noChangeArrowheads="1"/>
          </p:cNvSpPr>
          <p:nvPr/>
        </p:nvSpPr>
        <p:spPr bwMode="auto">
          <a:xfrm>
            <a:off x="163774" y="3303588"/>
            <a:ext cx="23747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пункт 16 раздела I протокола заседания от 3 октября 2015 г. № 2: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Прямоугольник 10"/>
          <p:cNvSpPr>
            <a:spLocks noChangeArrowheads="1"/>
          </p:cNvSpPr>
          <p:nvPr/>
        </p:nvSpPr>
        <p:spPr bwMode="auto">
          <a:xfrm>
            <a:off x="257175" y="4885899"/>
            <a:ext cx="119348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buFont typeface="Calibri" pitchFamily="34" charset="0"/>
              <a:buAutoNum type="arabicParenR"/>
            </a:pPr>
            <a:r>
              <a:rPr lang="ru-RU" sz="24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механизмы обеспечения высокотехнологичных отраслей промышленности по сквозным рабочим профессиям на основе </a:t>
            </a:r>
            <a:r>
              <a:rPr lang="ru-RU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международных стандартов </a:t>
            </a:r>
            <a:r>
              <a:rPr lang="ru-RU" sz="24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подготовки кадров, </a:t>
            </a:r>
          </a:p>
          <a:p>
            <a:pPr algn="just" eaLnBrk="1" hangingPunct="1">
              <a:buFont typeface="Calibri" pitchFamily="34" charset="0"/>
              <a:buAutoNum type="arabicParenR"/>
            </a:pPr>
            <a:r>
              <a:rPr lang="ru-RU" sz="24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внедрение элементов системы практико-ориентированной </a:t>
            </a:r>
            <a:r>
              <a:rPr lang="ru-RU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(дуальной) модели </a:t>
            </a:r>
            <a: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обучения</a:t>
            </a:r>
            <a:endParaRPr lang="ru-RU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457200" indent="-457200" algn="just" eaLnBrk="1" hangingPunct="1">
              <a:buFont typeface="Calibri" pitchFamily="34" charset="0"/>
              <a:buAutoNum type="arabicParenR"/>
            </a:pPr>
            <a:r>
              <a:rPr lang="ru-RU" sz="24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системы </a:t>
            </a:r>
            <a:r>
              <a:rPr lang="ru-RU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мониторинга качества </a:t>
            </a:r>
            <a:r>
              <a:rPr lang="ru-RU" sz="24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подготовки кадров».</a:t>
            </a:r>
          </a:p>
        </p:txBody>
      </p: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10104438" y="1455738"/>
            <a:ext cx="1587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b="1" dirty="0">
                <a:latin typeface="Arial" charset="0"/>
                <a:cs typeface="Arial" charset="0"/>
              </a:rPr>
              <a:t>РОИВ</a:t>
            </a:r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9758149" y="2276475"/>
            <a:ext cx="216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>
                <a:latin typeface="Arial" charset="0"/>
                <a:cs typeface="Arial" charset="0"/>
              </a:rPr>
              <a:t>Минобрнауки РФ</a:t>
            </a: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10085695" y="3208338"/>
            <a:ext cx="1760561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>
                <a:latin typeface="Arial" charset="0"/>
                <a:cs typeface="Arial" charset="0"/>
              </a:rPr>
              <a:t>Союз </a:t>
            </a:r>
            <a:r>
              <a:rPr lang="en-US" b="1" dirty="0">
                <a:latin typeface="Arial" charset="0"/>
                <a:cs typeface="Arial" charset="0"/>
              </a:rPr>
              <a:t>WSR</a:t>
            </a:r>
            <a:endParaRPr lang="ru-RU" b="1" dirty="0">
              <a:latin typeface="Arial" charset="0"/>
              <a:cs typeface="Arial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10160000" y="4041775"/>
            <a:ext cx="177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b="1" dirty="0">
                <a:latin typeface="Arial" charset="0"/>
                <a:cs typeface="Arial" charset="0"/>
              </a:rPr>
              <a:t>АСИ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5599" y="433388"/>
            <a:ext cx="11490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/>
                <a:cs typeface="Times New Roman" pitchFamily="18" charset="0"/>
              </a:rPr>
              <a:t>ПРАВИТЕЛЬСТВЕННАЯ КОМИССИЯ ПО ИМПОРТОЗАМЕЩЕНИЮ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5" name="Рисунок 1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253" y="1323642"/>
            <a:ext cx="2231559" cy="17471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9582387" y="1412875"/>
            <a:ext cx="2344738" cy="490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604921" y="2210772"/>
            <a:ext cx="2346325" cy="490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635319" y="2922019"/>
            <a:ext cx="2247688" cy="6946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676262" y="3807725"/>
            <a:ext cx="2197289" cy="6642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77421" y="1282700"/>
            <a:ext cx="2415654" cy="33302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482375" y="1282700"/>
            <a:ext cx="2544762" cy="33353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97C58D-1A09-4FCA-A31A-1AFA627A7F91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411413" y="2092325"/>
            <a:ext cx="73882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88950" y="4918075"/>
            <a:ext cx="11304588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444625" y="1223963"/>
            <a:ext cx="9945688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5D41D2-D0A5-4D1C-9BD6-EC755792500F}" type="slidenum">
              <a:rPr lang="ru-RU" altLang="ru-RU"/>
              <a:pPr/>
              <a:t>3</a:t>
            </a:fld>
            <a:endParaRPr lang="ru-RU" alt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61925" y="1047750"/>
            <a:ext cx="11031538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1925" y="177421"/>
            <a:ext cx="120300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/>
                <a:cs typeface="Times New Roman" pitchFamily="18" charset="0"/>
              </a:rPr>
              <a:t>РЕГИОНАЛЬНЫЙ СТАНДАРТ КАДРОВОГО ОБЕСПЕЧЕНИЯ ПРОМЫШЛЕННОГО РОСТА</a:t>
            </a:r>
            <a:endParaRPr lang="ru-RU" sz="2400" b="1" spc="-2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3008313"/>
            <a:ext cx="5002213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Рисунок 2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4097338"/>
            <a:ext cx="268922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0100" y="4157663"/>
            <a:ext cx="132556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5" name="Группа 28"/>
          <p:cNvGrpSpPr>
            <a:grpSpLocks/>
          </p:cNvGrpSpPr>
          <p:nvPr/>
        </p:nvGrpSpPr>
        <p:grpSpPr bwMode="auto">
          <a:xfrm>
            <a:off x="481013" y="2101850"/>
            <a:ext cx="3432175" cy="574675"/>
            <a:chOff x="480452" y="1641714"/>
            <a:chExt cx="3531191" cy="59049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t="4425" r="78787" b="-7125"/>
            <a:stretch/>
          </p:blipFill>
          <p:spPr>
            <a:xfrm>
              <a:off x="480452" y="1641714"/>
              <a:ext cx="729783" cy="590498"/>
            </a:xfrm>
            <a:prstGeom prst="rect">
              <a:avLst/>
            </a:prstGeom>
          </p:spPr>
        </p:pic>
        <p:pic>
          <p:nvPicPr>
            <p:cNvPr id="4111" name="Рисунок 27"/>
            <p:cNvPicPr>
              <a:picLocks noChangeAspect="1"/>
            </p:cNvPicPr>
            <p:nvPr/>
          </p:nvPicPr>
          <p:blipFill>
            <a:blip r:embed="rId5" cstate="print"/>
            <a:srcRect l="22560" t="4424" b="-3270"/>
            <a:stretch>
              <a:fillRect/>
            </a:stretch>
          </p:blipFill>
          <p:spPr bwMode="auto">
            <a:xfrm>
              <a:off x="1347551" y="1663873"/>
              <a:ext cx="2664092" cy="568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TextBox 29"/>
          <p:cNvSpPr txBox="1"/>
          <p:nvPr/>
        </p:nvSpPr>
        <p:spPr>
          <a:xfrm>
            <a:off x="1684338" y="1238250"/>
            <a:ext cx="19907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РАЗРАБОТКА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69275" y="1238250"/>
            <a:ext cx="19907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АПРОБАЦИЯ</a:t>
            </a:r>
          </a:p>
        </p:txBody>
      </p:sp>
      <p:pic>
        <p:nvPicPr>
          <p:cNvPr id="4108" name="Рисунок 3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3696" y="1848876"/>
            <a:ext cx="6678303" cy="457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5540375" y="1828800"/>
            <a:ext cx="6508750" cy="4735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28B4F-ADB8-42A8-AD73-AAA4B0BFC703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9621" t="24064" r="8926" b="5615"/>
          <a:stretch>
            <a:fillRect/>
          </a:stretch>
        </p:blipFill>
        <p:spPr bwMode="auto">
          <a:xfrm>
            <a:off x="996286" y="477673"/>
            <a:ext cx="10672549" cy="619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00752" y="0"/>
            <a:ext cx="9512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Общая модель кадрового обеспечения региона 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FC0D58-4D0E-470E-888E-56E29D4A6123}" type="slidenum">
              <a:rPr lang="ru-RU" altLang="ru-RU"/>
              <a:pPr/>
              <a:t>5</a:t>
            </a:fld>
            <a:endParaRPr lang="ru-RU" alt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61925" y="1047750"/>
            <a:ext cx="11031538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5588" y="433388"/>
            <a:ext cx="116862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РЕГИОНАЛЬНЫЕ ОТВЕТСТВЕННЫЕ ИСПОЛНИТЕЛИ МЕРОПРИЯТИЙ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81275" y="5063319"/>
            <a:ext cx="6953250" cy="491319"/>
          </a:xfrm>
          <a:prstGeom prst="rect">
            <a:avLst/>
          </a:prstGeom>
          <a:gradFill flip="none" rotWithShape="1">
            <a:gsLst>
              <a:gs pos="0">
                <a:srgbClr val="FB8A00"/>
              </a:gs>
              <a:gs pos="50000">
                <a:srgbClr val="FDBE00"/>
              </a:gs>
              <a:gs pos="100000">
                <a:srgbClr val="FFF1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2606723" y="5049672"/>
            <a:ext cx="69194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Министерство образования и науки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81275" y="5622878"/>
            <a:ext cx="6953250" cy="477671"/>
          </a:xfrm>
          <a:prstGeom prst="rect">
            <a:avLst/>
          </a:prstGeom>
          <a:gradFill flip="none" rotWithShape="1">
            <a:gsLst>
              <a:gs pos="0">
                <a:srgbClr val="FB8A00"/>
              </a:gs>
              <a:gs pos="50000">
                <a:srgbClr val="FDBE00"/>
              </a:gs>
              <a:gs pos="100000">
                <a:srgbClr val="FFF1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153" name="TextBox 13"/>
          <p:cNvSpPr txBox="1">
            <a:spLocks noChangeArrowheads="1"/>
          </p:cNvSpPr>
          <p:nvPr/>
        </p:nvSpPr>
        <p:spPr bwMode="auto">
          <a:xfrm>
            <a:off x="2715904" y="5636525"/>
            <a:ext cx="68238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Министерство экономического развития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81275" y="6182436"/>
            <a:ext cx="6953250" cy="464024"/>
          </a:xfrm>
          <a:prstGeom prst="rect">
            <a:avLst/>
          </a:prstGeom>
          <a:gradFill flip="none" rotWithShape="1">
            <a:gsLst>
              <a:gs pos="0">
                <a:srgbClr val="FB8A00"/>
              </a:gs>
              <a:gs pos="50000">
                <a:srgbClr val="FDBE00"/>
              </a:gs>
              <a:gs pos="100000">
                <a:srgbClr val="FFF1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155" name="TextBox 15"/>
          <p:cNvSpPr txBox="1">
            <a:spLocks noChangeArrowheads="1"/>
          </p:cNvSpPr>
          <p:nvPr/>
        </p:nvSpPr>
        <p:spPr bwMode="auto">
          <a:xfrm>
            <a:off x="2593075" y="6223379"/>
            <a:ext cx="6878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Главное управление по труду и занятости</a:t>
            </a:r>
          </a:p>
        </p:txBody>
      </p:sp>
      <p:pic>
        <p:nvPicPr>
          <p:cNvPr id="6156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571" y="811218"/>
            <a:ext cx="11830429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015245-FA3E-4070-B9A9-1DADD3C07459}" type="slidenum">
              <a:rPr lang="ru-RU" altLang="ru-RU"/>
              <a:pPr/>
              <a:t>6</a:t>
            </a:fld>
            <a:endParaRPr lang="ru-RU" alt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61925" y="1047750"/>
            <a:ext cx="11031538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1925" y="232012"/>
            <a:ext cx="10551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/>
                <a:cs typeface="Times New Roman" pitchFamily="18" charset="0"/>
              </a:rPr>
              <a:t>ЧЕЛЯБИНСКАЯ ОБЛАСТЬ – ПИЛОТНЫЙ РЕГИОН</a:t>
            </a:r>
            <a:endParaRPr lang="ru-RU" sz="2400" b="1" spc="-2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Прямоугольник 4"/>
          <p:cNvSpPr>
            <a:spLocks noChangeArrowheads="1"/>
          </p:cNvSpPr>
          <p:nvPr/>
        </p:nvSpPr>
        <p:spPr bwMode="auto">
          <a:xfrm>
            <a:off x="6354763" y="1258888"/>
            <a:ext cx="5073650" cy="3416300"/>
          </a:xfrm>
          <a:prstGeom prst="rect">
            <a:avLst/>
          </a:prstGeom>
          <a:solidFill>
            <a:srgbClr val="E7F6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СОГЛАШЕНИЕ </a:t>
            </a:r>
            <a:b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сотрудничестве между автономной некоммерческой организацией «Агентство стратегических инициатив по продвижению новых проектов», Союзом «Агентство развития профессиональных </a:t>
            </a:r>
            <a:b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сообществ и рабочих кадров «Ворлдскиллс Россия» </a:t>
            </a:r>
            <a:b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Правительством Челябинской области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 Санкт-Петербург	       «17» июня 2016 г.</a:t>
            </a: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127" name="Рисунок 7"/>
          <p:cNvPicPr>
            <a:picLocks noChangeAspect="1"/>
          </p:cNvPicPr>
          <p:nvPr/>
        </p:nvPicPr>
        <p:blipFill>
          <a:blip r:embed="rId2" cstate="print"/>
          <a:srcRect l="10870" r="24847" b="33862"/>
          <a:stretch>
            <a:fillRect/>
          </a:stretch>
        </p:blipFill>
        <p:spPr bwMode="auto">
          <a:xfrm>
            <a:off x="125413" y="4899025"/>
            <a:ext cx="190817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Рисунок 10"/>
          <p:cNvPicPr>
            <a:picLocks noChangeAspect="1"/>
          </p:cNvPicPr>
          <p:nvPr/>
        </p:nvPicPr>
        <p:blipFill>
          <a:blip r:embed="rId3" cstate="print"/>
          <a:srcRect l="24203" t="2873" r="23679" b="35539"/>
          <a:stretch>
            <a:fillRect/>
          </a:stretch>
        </p:blipFill>
        <p:spPr bwMode="auto">
          <a:xfrm>
            <a:off x="6354763" y="4899025"/>
            <a:ext cx="1941512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973388"/>
            <a:ext cx="18542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Прямоугольник 12"/>
          <p:cNvSpPr>
            <a:spLocks noChangeArrowheads="1"/>
          </p:cNvSpPr>
          <p:nvPr/>
        </p:nvSpPr>
        <p:spPr bwMode="auto">
          <a:xfrm>
            <a:off x="2316163" y="3001963"/>
            <a:ext cx="3852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b="1">
                <a:latin typeface="Arial" charset="0"/>
                <a:ea typeface="Times New Roman" pitchFamily="18" charset="0"/>
                <a:cs typeface="Arial" charset="0"/>
              </a:rPr>
              <a:t>Союз «Агентство</a:t>
            </a:r>
            <a:br>
              <a:rPr lang="ru-RU" b="1"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b="1">
                <a:latin typeface="Arial" charset="0"/>
                <a:ea typeface="Times New Roman" pitchFamily="18" charset="0"/>
                <a:cs typeface="Arial" charset="0"/>
              </a:rPr>
              <a:t> развития профессиональных сообществ и рабочих кадров «Ворлдскиллс Россия»</a:t>
            </a:r>
            <a:endParaRPr lang="ru-RU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31" name="Рисунок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3" y="1182688"/>
            <a:ext cx="1849437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Прямоугольник 14"/>
          <p:cNvSpPr>
            <a:spLocks noChangeArrowheads="1"/>
          </p:cNvSpPr>
          <p:nvPr/>
        </p:nvSpPr>
        <p:spPr bwMode="auto">
          <a:xfrm>
            <a:off x="2192338" y="1131888"/>
            <a:ext cx="397668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b="1">
                <a:latin typeface="Arial" charset="0"/>
                <a:ea typeface="Times New Roman" pitchFamily="18" charset="0"/>
                <a:cs typeface="Arial" charset="0"/>
              </a:rPr>
              <a:t>АНО «Агентство стратегических инициатив по продвижению новых проектов»</a:t>
            </a:r>
            <a:endParaRPr lang="ru-RU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133" name="Прямоугольник 15"/>
          <p:cNvSpPr>
            <a:spLocks noChangeArrowheads="1"/>
          </p:cNvSpPr>
          <p:nvPr/>
        </p:nvSpPr>
        <p:spPr bwMode="auto">
          <a:xfrm>
            <a:off x="2455863" y="2176463"/>
            <a:ext cx="345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00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Никитин Андрей Сергеевич</a:t>
            </a:r>
          </a:p>
        </p:txBody>
      </p:sp>
      <p:sp>
        <p:nvSpPr>
          <p:cNvPr id="5134" name="Прямоугольник 19"/>
          <p:cNvSpPr>
            <a:spLocks noChangeArrowheads="1"/>
          </p:cNvSpPr>
          <p:nvPr/>
        </p:nvSpPr>
        <p:spPr bwMode="auto">
          <a:xfrm>
            <a:off x="2593975" y="4314825"/>
            <a:ext cx="3171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00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Уразов Роберт Наилевич</a:t>
            </a:r>
          </a:p>
        </p:txBody>
      </p:sp>
      <p:sp>
        <p:nvSpPr>
          <p:cNvPr id="5135" name="Прямоугольник 21"/>
          <p:cNvSpPr>
            <a:spLocks noChangeArrowheads="1"/>
          </p:cNvSpPr>
          <p:nvPr/>
        </p:nvSpPr>
        <p:spPr bwMode="auto">
          <a:xfrm>
            <a:off x="2073275" y="5895975"/>
            <a:ext cx="4359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00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Дубровский Борис Александрович</a:t>
            </a:r>
          </a:p>
        </p:txBody>
      </p:sp>
      <p:sp>
        <p:nvSpPr>
          <p:cNvPr id="5136" name="Прямоугольник 23"/>
          <p:cNvSpPr>
            <a:spLocks noChangeArrowheads="1"/>
          </p:cNvSpPr>
          <p:nvPr/>
        </p:nvSpPr>
        <p:spPr bwMode="auto">
          <a:xfrm>
            <a:off x="8334375" y="5094288"/>
            <a:ext cx="38989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>
                <a:latin typeface="Arial" charset="0"/>
                <a:cs typeface="Arial" charset="0"/>
              </a:rPr>
              <a:t>ответственный за взаимодействие</a:t>
            </a:r>
          </a:p>
          <a:p>
            <a:pPr algn="ctr" eaLnBrk="1" hangingPunct="1"/>
            <a:r>
              <a:rPr lang="ru-RU">
                <a:latin typeface="Arial" charset="0"/>
                <a:cs typeface="Arial" charset="0"/>
              </a:rPr>
              <a:t> между Сторонами Соглашения </a:t>
            </a:r>
          </a:p>
          <a:p>
            <a:pPr algn="ctr" eaLnBrk="1" hangingPunct="1"/>
            <a:r>
              <a:rPr lang="ru-RU">
                <a:latin typeface="Arial" charset="0"/>
                <a:cs typeface="Arial" charset="0"/>
              </a:rPr>
              <a:t>от Челябинской области</a:t>
            </a:r>
          </a:p>
        </p:txBody>
      </p:sp>
      <p:sp>
        <p:nvSpPr>
          <p:cNvPr id="5137" name="Прямоугольник 24"/>
          <p:cNvSpPr>
            <a:spLocks noChangeArrowheads="1"/>
          </p:cNvSpPr>
          <p:nvPr/>
        </p:nvSpPr>
        <p:spPr bwMode="auto">
          <a:xfrm>
            <a:off x="8296275" y="5943600"/>
            <a:ext cx="387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00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Редин Евгений Владимирович </a:t>
            </a:r>
          </a:p>
        </p:txBody>
      </p:sp>
      <p:sp>
        <p:nvSpPr>
          <p:cNvPr id="5138" name="Прямоугольник 33"/>
          <p:cNvSpPr>
            <a:spLocks noChangeArrowheads="1"/>
          </p:cNvSpPr>
          <p:nvPr/>
        </p:nvSpPr>
        <p:spPr bwMode="auto">
          <a:xfrm>
            <a:off x="1978925" y="4889500"/>
            <a:ext cx="4626664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>
                <a:latin typeface="Arial" charset="0"/>
                <a:ea typeface="Calibri" pitchFamily="34" charset="0"/>
                <a:cs typeface="Arial" charset="0"/>
              </a:rPr>
              <a:t>Правительство Челябинской области</a:t>
            </a:r>
            <a:endParaRPr lang="ru-RU" dirty="0">
              <a:latin typeface="Arial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922963"/>
            <a:ext cx="12192000" cy="935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C20FC5-08E7-4044-9C94-3B17EFEFCCA3}" type="slidenum">
              <a:rPr lang="ru-RU" altLang="ru-RU"/>
              <a:pPr/>
              <a:t>7</a:t>
            </a:fld>
            <a:endParaRPr lang="ru-RU" alt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61925" y="1047750"/>
            <a:ext cx="11031538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1925" y="1214650"/>
            <a:ext cx="395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61925" y="1705969"/>
            <a:ext cx="395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61925" y="2169993"/>
            <a:ext cx="395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61925" y="2565779"/>
            <a:ext cx="395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61925" y="2906972"/>
            <a:ext cx="395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61925" y="3363913"/>
            <a:ext cx="395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b="1"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61925" y="3848668"/>
            <a:ext cx="395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161925" y="4203510"/>
            <a:ext cx="395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61925" y="4531057"/>
            <a:ext cx="395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61925" y="5008728"/>
            <a:ext cx="458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161925" y="5390866"/>
            <a:ext cx="520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61925" y="5827594"/>
            <a:ext cx="458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161925" y="6318913"/>
            <a:ext cx="458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>
                <a:latin typeface="Arial" charset="0"/>
                <a:cs typeface="Arial" charset="0"/>
              </a:rPr>
              <a:t>13</a:t>
            </a:r>
          </a:p>
        </p:txBody>
      </p: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682388" y="1187449"/>
            <a:ext cx="11063525" cy="534988"/>
            <a:chOff x="681925" y="1187365"/>
            <a:chExt cx="11063334" cy="535531"/>
          </a:xfrm>
        </p:grpSpPr>
        <p:sp>
          <p:nvSpPr>
            <p:cNvPr id="6" name="Пятиугольник 5"/>
            <p:cNvSpPr/>
            <p:nvPr/>
          </p:nvSpPr>
          <p:spPr>
            <a:xfrm>
              <a:off x="681925" y="1204847"/>
              <a:ext cx="11063334" cy="471966"/>
            </a:xfrm>
            <a:prstGeom prst="homePlate">
              <a:avLst/>
            </a:prstGeom>
            <a:gradFill>
              <a:gsLst>
                <a:gs pos="0">
                  <a:srgbClr val="FDBE00"/>
                </a:gs>
                <a:gs pos="100000">
                  <a:srgbClr val="FFFA9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50" name="Прямоугольник 9"/>
            <p:cNvSpPr>
              <a:spLocks noChangeArrowheads="1"/>
            </p:cNvSpPr>
            <p:nvPr/>
          </p:nvSpPr>
          <p:spPr bwMode="auto">
            <a:xfrm>
              <a:off x="702589" y="1187365"/>
              <a:ext cx="10900475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r>
                <a:rPr lang="ru-RU" dirty="0">
                  <a:latin typeface="Arial" charset="0"/>
                  <a:ea typeface="MS Mincho" pitchFamily="49" charset="-128"/>
                  <a:cs typeface="Arial" charset="0"/>
                </a:rPr>
                <a:t>Наличие стратегических целей, задач, приоритетов развития системы подготовки кадров и их закрепление в региональной стратегии кадрового обеспечения.</a:t>
              </a:r>
            </a:p>
          </p:txBody>
        </p:sp>
      </p:grpSp>
      <p:grpSp>
        <p:nvGrpSpPr>
          <p:cNvPr id="5" name="Группа 6"/>
          <p:cNvGrpSpPr>
            <a:grpSpLocks/>
          </p:cNvGrpSpPr>
          <p:nvPr/>
        </p:nvGrpSpPr>
        <p:grpSpPr bwMode="auto">
          <a:xfrm>
            <a:off x="682625" y="1728788"/>
            <a:ext cx="11063288" cy="534987"/>
            <a:chOff x="681925" y="1728149"/>
            <a:chExt cx="11063334" cy="535531"/>
          </a:xfrm>
        </p:grpSpPr>
        <p:sp>
          <p:nvSpPr>
            <p:cNvPr id="43" name="Пятиугольник 42"/>
            <p:cNvSpPr/>
            <p:nvPr/>
          </p:nvSpPr>
          <p:spPr>
            <a:xfrm>
              <a:off x="681925" y="1734505"/>
              <a:ext cx="11063334" cy="470378"/>
            </a:xfrm>
            <a:prstGeom prst="homePlate">
              <a:avLst/>
            </a:prstGeom>
            <a:gradFill>
              <a:gsLst>
                <a:gs pos="0">
                  <a:srgbClr val="FDBE00"/>
                </a:gs>
                <a:gs pos="100000">
                  <a:srgbClr val="FFFA9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48" name="Прямоугольник 66"/>
            <p:cNvSpPr>
              <a:spLocks noChangeArrowheads="1"/>
            </p:cNvSpPr>
            <p:nvPr/>
          </p:nvSpPr>
          <p:spPr bwMode="auto">
            <a:xfrm>
              <a:off x="702589" y="1728149"/>
              <a:ext cx="10900475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r>
                <a:rPr lang="ru-RU" dirty="0">
                  <a:latin typeface="Arial" charset="0"/>
                  <a:ea typeface="MS Mincho" pitchFamily="49" charset="-128"/>
                  <a:cs typeface="Arial" charset="0"/>
                </a:rPr>
                <a:t>Принятие ключевых решений и контроль работ по кадровому обеспечению промышленности (экономики) на уровне высшего должностного лица субъекта</a:t>
              </a:r>
            </a:p>
          </p:txBody>
        </p:sp>
      </p:grpSp>
      <p:grpSp>
        <p:nvGrpSpPr>
          <p:cNvPr id="7" name="Группа 10"/>
          <p:cNvGrpSpPr>
            <a:grpSpLocks/>
          </p:cNvGrpSpPr>
          <p:nvPr/>
        </p:nvGrpSpPr>
        <p:grpSpPr bwMode="auto">
          <a:xfrm>
            <a:off x="682625" y="2263775"/>
            <a:ext cx="11063288" cy="323850"/>
            <a:chOff x="681925" y="2263680"/>
            <a:chExt cx="11063334" cy="323560"/>
          </a:xfrm>
        </p:grpSpPr>
        <p:sp>
          <p:nvSpPr>
            <p:cNvPr id="44" name="Пятиугольник 43"/>
            <p:cNvSpPr/>
            <p:nvPr/>
          </p:nvSpPr>
          <p:spPr>
            <a:xfrm>
              <a:off x="681925" y="2263680"/>
              <a:ext cx="11063334" cy="299769"/>
            </a:xfrm>
            <a:prstGeom prst="homePlate">
              <a:avLst>
                <a:gd name="adj" fmla="val 81718"/>
              </a:avLst>
            </a:prstGeom>
            <a:gradFill>
              <a:gsLst>
                <a:gs pos="0">
                  <a:srgbClr val="FDBE00"/>
                </a:gs>
                <a:gs pos="100000">
                  <a:srgbClr val="FFFA9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46" name="Прямоугольник 67"/>
            <p:cNvSpPr>
              <a:spLocks noChangeArrowheads="1"/>
            </p:cNvSpPr>
            <p:nvPr/>
          </p:nvSpPr>
          <p:spPr bwMode="auto">
            <a:xfrm>
              <a:off x="722519" y="2273308"/>
              <a:ext cx="10471411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r>
                <a:rPr lang="ru-RU">
                  <a:latin typeface="Arial" charset="0"/>
                  <a:ea typeface="MS Mincho" pitchFamily="49" charset="-128"/>
                  <a:cs typeface="Arial" charset="0"/>
                </a:rPr>
                <a:t>Наличие координатора</a:t>
              </a:r>
            </a:p>
          </p:txBody>
        </p:sp>
      </p:grpSp>
      <p:grpSp>
        <p:nvGrpSpPr>
          <p:cNvPr id="10" name="Группа 11"/>
          <p:cNvGrpSpPr>
            <a:grpSpLocks/>
          </p:cNvGrpSpPr>
          <p:nvPr/>
        </p:nvGrpSpPr>
        <p:grpSpPr bwMode="auto">
          <a:xfrm>
            <a:off x="682625" y="2617788"/>
            <a:ext cx="11063288" cy="314325"/>
            <a:chOff x="681925" y="2617551"/>
            <a:chExt cx="11063334" cy="313932"/>
          </a:xfrm>
        </p:grpSpPr>
        <p:sp>
          <p:nvSpPr>
            <p:cNvPr id="45" name="Пятиугольник 44"/>
            <p:cNvSpPr/>
            <p:nvPr/>
          </p:nvSpPr>
          <p:spPr>
            <a:xfrm>
              <a:off x="681925" y="2633406"/>
              <a:ext cx="11063334" cy="274294"/>
            </a:xfrm>
            <a:prstGeom prst="homePlate">
              <a:avLst>
                <a:gd name="adj" fmla="val 84662"/>
              </a:avLst>
            </a:prstGeom>
            <a:gradFill>
              <a:gsLst>
                <a:gs pos="0">
                  <a:srgbClr val="FDBE00"/>
                </a:gs>
                <a:gs pos="100000">
                  <a:srgbClr val="FFFA9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44" name="Прямоугольник 68"/>
            <p:cNvSpPr>
              <a:spLocks noChangeArrowheads="1"/>
            </p:cNvSpPr>
            <p:nvPr/>
          </p:nvSpPr>
          <p:spPr bwMode="auto">
            <a:xfrm>
              <a:off x="702590" y="2617551"/>
              <a:ext cx="1033147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r>
                <a:rPr lang="ru-RU">
                  <a:latin typeface="Arial" charset="0"/>
                  <a:ea typeface="MS Mincho" pitchFamily="49" charset="-128"/>
                  <a:cs typeface="Arial" charset="0"/>
                </a:rPr>
                <a:t>Принятие нормативно-правовых актов</a:t>
              </a:r>
            </a:p>
          </p:txBody>
        </p:sp>
      </p:grpSp>
      <p:grpSp>
        <p:nvGrpSpPr>
          <p:cNvPr id="11" name="Группа 12"/>
          <p:cNvGrpSpPr>
            <a:grpSpLocks/>
          </p:cNvGrpSpPr>
          <p:nvPr/>
        </p:nvGrpSpPr>
        <p:grpSpPr bwMode="auto">
          <a:xfrm>
            <a:off x="682625" y="2946400"/>
            <a:ext cx="11063288" cy="534988"/>
            <a:chOff x="681925" y="2946306"/>
            <a:chExt cx="11063334" cy="535531"/>
          </a:xfrm>
        </p:grpSpPr>
        <p:sp>
          <p:nvSpPr>
            <p:cNvPr id="46" name="Пятиугольник 45"/>
            <p:cNvSpPr/>
            <p:nvPr/>
          </p:nvSpPr>
          <p:spPr>
            <a:xfrm>
              <a:off x="681925" y="2976500"/>
              <a:ext cx="11063334" cy="433827"/>
            </a:xfrm>
            <a:prstGeom prst="homePlate">
              <a:avLst/>
            </a:prstGeom>
            <a:gradFill>
              <a:gsLst>
                <a:gs pos="0">
                  <a:srgbClr val="FDBE00"/>
                </a:gs>
                <a:gs pos="100000">
                  <a:srgbClr val="FFFA9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42" name="Прямоугольник 69"/>
            <p:cNvSpPr>
              <a:spLocks noChangeArrowheads="1"/>
            </p:cNvSpPr>
            <p:nvPr/>
          </p:nvSpPr>
          <p:spPr bwMode="auto">
            <a:xfrm>
              <a:off x="722519" y="2946306"/>
              <a:ext cx="10986606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r>
                <a:rPr lang="ru-RU" b="1" dirty="0">
                  <a:latin typeface="Arial" charset="0"/>
                  <a:ea typeface="MS Mincho" pitchFamily="49" charset="-128"/>
                  <a:cs typeface="Arial" charset="0"/>
                </a:rPr>
                <a:t>Реализация механизмов прогнозирования потребности в кадрах по перспективным и востребованным профессиям </a:t>
              </a:r>
            </a:p>
          </p:txBody>
        </p:sp>
      </p:grpSp>
      <p:grpSp>
        <p:nvGrpSpPr>
          <p:cNvPr id="12" name="Группа 13"/>
          <p:cNvGrpSpPr>
            <a:grpSpLocks/>
          </p:cNvGrpSpPr>
          <p:nvPr/>
        </p:nvGrpSpPr>
        <p:grpSpPr bwMode="auto">
          <a:xfrm>
            <a:off x="682625" y="3475038"/>
            <a:ext cx="11063288" cy="338137"/>
            <a:chOff x="681925" y="3474841"/>
            <a:chExt cx="11063334" cy="338171"/>
          </a:xfrm>
        </p:grpSpPr>
        <p:sp>
          <p:nvSpPr>
            <p:cNvPr id="47" name="Пятиугольник 46"/>
            <p:cNvSpPr/>
            <p:nvPr/>
          </p:nvSpPr>
          <p:spPr>
            <a:xfrm>
              <a:off x="681925" y="3474841"/>
              <a:ext cx="11063334" cy="288954"/>
            </a:xfrm>
            <a:prstGeom prst="homePlate">
              <a:avLst>
                <a:gd name="adj" fmla="val 79699"/>
              </a:avLst>
            </a:prstGeom>
            <a:gradFill>
              <a:gsLst>
                <a:gs pos="0">
                  <a:srgbClr val="FDBE00"/>
                </a:gs>
                <a:gs pos="100000">
                  <a:srgbClr val="FFFA9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40" name="Прямоугольник 70"/>
            <p:cNvSpPr>
              <a:spLocks noChangeArrowheads="1"/>
            </p:cNvSpPr>
            <p:nvPr/>
          </p:nvSpPr>
          <p:spPr bwMode="auto">
            <a:xfrm>
              <a:off x="722519" y="3489525"/>
              <a:ext cx="10048803" cy="323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r>
                <a:rPr lang="ru-RU">
                  <a:latin typeface="Arial" charset="0"/>
                  <a:ea typeface="MS Mincho" pitchFamily="49" charset="-128"/>
                  <a:cs typeface="Arial" charset="0"/>
                </a:rPr>
                <a:t>Обеспечение навигации по востребованным и перспективным профессиям</a:t>
              </a:r>
            </a:p>
          </p:txBody>
        </p:sp>
      </p:grpSp>
      <p:grpSp>
        <p:nvGrpSpPr>
          <p:cNvPr id="13" name="Группа 14"/>
          <p:cNvGrpSpPr>
            <a:grpSpLocks/>
          </p:cNvGrpSpPr>
          <p:nvPr/>
        </p:nvGrpSpPr>
        <p:grpSpPr bwMode="auto">
          <a:xfrm>
            <a:off x="682625" y="3835405"/>
            <a:ext cx="11063288" cy="346737"/>
            <a:chOff x="681925" y="3835239"/>
            <a:chExt cx="11063334" cy="347468"/>
          </a:xfrm>
        </p:grpSpPr>
        <p:sp>
          <p:nvSpPr>
            <p:cNvPr id="48" name="Пятиугольник 47"/>
            <p:cNvSpPr/>
            <p:nvPr/>
          </p:nvSpPr>
          <p:spPr>
            <a:xfrm>
              <a:off x="681925" y="3835239"/>
              <a:ext cx="11063334" cy="322943"/>
            </a:xfrm>
            <a:prstGeom prst="homePlate">
              <a:avLst>
                <a:gd name="adj" fmla="val 70693"/>
              </a:avLst>
            </a:prstGeom>
            <a:gradFill>
              <a:gsLst>
                <a:gs pos="0">
                  <a:srgbClr val="FDBE00"/>
                </a:gs>
                <a:gs pos="100000">
                  <a:srgbClr val="FFFA9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38" name="Прямоугольник 71"/>
            <p:cNvSpPr>
              <a:spLocks noChangeArrowheads="1"/>
            </p:cNvSpPr>
            <p:nvPr/>
          </p:nvSpPr>
          <p:spPr bwMode="auto">
            <a:xfrm>
              <a:off x="722520" y="3868113"/>
              <a:ext cx="10276919" cy="314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r>
                <a:rPr lang="ru-RU" b="1" dirty="0">
                  <a:latin typeface="Arial" charset="0"/>
                  <a:ea typeface="MS Mincho" pitchFamily="49" charset="-128"/>
                  <a:cs typeface="Arial" charset="0"/>
                </a:rPr>
                <a:t>Реализация механизмов практико-ориентированной (дуальной) модели обучения</a:t>
              </a:r>
            </a:p>
          </p:txBody>
        </p:sp>
      </p:grpSp>
      <p:grpSp>
        <p:nvGrpSpPr>
          <p:cNvPr id="14" name="Группа 15"/>
          <p:cNvGrpSpPr>
            <a:grpSpLocks/>
          </p:cNvGrpSpPr>
          <p:nvPr/>
        </p:nvGrpSpPr>
        <p:grpSpPr bwMode="auto">
          <a:xfrm>
            <a:off x="682625" y="4197350"/>
            <a:ext cx="11063288" cy="346075"/>
            <a:chOff x="681925" y="4197053"/>
            <a:chExt cx="11063334" cy="346599"/>
          </a:xfrm>
        </p:grpSpPr>
        <p:sp>
          <p:nvSpPr>
            <p:cNvPr id="49" name="Пятиугольник 48"/>
            <p:cNvSpPr/>
            <p:nvPr/>
          </p:nvSpPr>
          <p:spPr>
            <a:xfrm>
              <a:off x="681925" y="4197053"/>
              <a:ext cx="11063334" cy="327520"/>
            </a:xfrm>
            <a:prstGeom prst="homePlate">
              <a:avLst>
                <a:gd name="adj" fmla="val 76207"/>
              </a:avLst>
            </a:prstGeom>
            <a:gradFill>
              <a:gsLst>
                <a:gs pos="0">
                  <a:srgbClr val="FDBE00"/>
                </a:gs>
                <a:gs pos="100000">
                  <a:srgbClr val="FFFA9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36" name="Прямоугольник 72"/>
            <p:cNvSpPr>
              <a:spLocks noChangeArrowheads="1"/>
            </p:cNvSpPr>
            <p:nvPr/>
          </p:nvSpPr>
          <p:spPr bwMode="auto">
            <a:xfrm>
              <a:off x="722519" y="4221647"/>
              <a:ext cx="8839935" cy="32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r>
                <a:rPr lang="ru-RU">
                  <a:latin typeface="Arial" charset="0"/>
                  <a:ea typeface="MS Mincho" pitchFamily="49" charset="-128"/>
                  <a:cs typeface="Arial" charset="0"/>
                </a:rPr>
                <a:t>Подготовка инженерных кадров для высокотехнологичных производств</a:t>
              </a:r>
            </a:p>
          </p:txBody>
        </p: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>
            <a:off x="600502" y="4540250"/>
            <a:ext cx="11145411" cy="534988"/>
            <a:chOff x="599802" y="4540071"/>
            <a:chExt cx="11145457" cy="535531"/>
          </a:xfrm>
        </p:grpSpPr>
        <p:sp>
          <p:nvSpPr>
            <p:cNvPr id="50" name="Пятиугольник 49"/>
            <p:cNvSpPr/>
            <p:nvPr/>
          </p:nvSpPr>
          <p:spPr>
            <a:xfrm>
              <a:off x="681925" y="4554374"/>
              <a:ext cx="11063334" cy="438595"/>
            </a:xfrm>
            <a:prstGeom prst="homePlate">
              <a:avLst/>
            </a:prstGeom>
            <a:gradFill>
              <a:gsLst>
                <a:gs pos="0">
                  <a:srgbClr val="FDBE00"/>
                </a:gs>
                <a:gs pos="100000">
                  <a:srgbClr val="FFFA9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34" name="Прямоугольник 73"/>
            <p:cNvSpPr>
              <a:spLocks noChangeArrowheads="1"/>
            </p:cNvSpPr>
            <p:nvPr/>
          </p:nvSpPr>
          <p:spPr bwMode="auto">
            <a:xfrm>
              <a:off x="599802" y="4540071"/>
              <a:ext cx="11109323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r>
                <a:rPr lang="ru-RU" b="1" dirty="0">
                  <a:latin typeface="Arial" charset="0"/>
                  <a:ea typeface="MS Mincho" pitchFamily="49" charset="-128"/>
                  <a:cs typeface="Arial" charset="0"/>
                </a:rPr>
                <a:t>Реализация механизмов подготовки и дополнительного профессионального образования педагогических кадров</a:t>
              </a:r>
            </a:p>
          </p:txBody>
        </p:sp>
      </p:grpSp>
      <p:grpSp>
        <p:nvGrpSpPr>
          <p:cNvPr id="16" name="Группа 18"/>
          <p:cNvGrpSpPr>
            <a:grpSpLocks/>
          </p:cNvGrpSpPr>
          <p:nvPr/>
        </p:nvGrpSpPr>
        <p:grpSpPr bwMode="auto">
          <a:xfrm>
            <a:off x="682625" y="5040313"/>
            <a:ext cx="11063288" cy="405144"/>
            <a:chOff x="681889" y="5040806"/>
            <a:chExt cx="11063334" cy="373116"/>
          </a:xfrm>
        </p:grpSpPr>
        <p:sp>
          <p:nvSpPr>
            <p:cNvPr id="51" name="Пятиугольник 50"/>
            <p:cNvSpPr/>
            <p:nvPr/>
          </p:nvSpPr>
          <p:spPr>
            <a:xfrm>
              <a:off x="681889" y="5040806"/>
              <a:ext cx="11063334" cy="304844"/>
            </a:xfrm>
            <a:prstGeom prst="homePlate">
              <a:avLst>
                <a:gd name="adj" fmla="val 84398"/>
              </a:avLst>
            </a:prstGeom>
            <a:gradFill>
              <a:gsLst>
                <a:gs pos="0">
                  <a:srgbClr val="FDBE00"/>
                </a:gs>
                <a:gs pos="100000">
                  <a:srgbClr val="FFFA9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32" name="Прямоугольник 74"/>
            <p:cNvSpPr>
              <a:spLocks noChangeArrowheads="1"/>
            </p:cNvSpPr>
            <p:nvPr/>
          </p:nvSpPr>
          <p:spPr bwMode="auto">
            <a:xfrm>
              <a:off x="770610" y="5090362"/>
              <a:ext cx="7739556" cy="323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r>
                <a:rPr lang="ru-RU" b="1" dirty="0">
                  <a:latin typeface="Arial" charset="0"/>
                  <a:ea typeface="MS Mincho" pitchFamily="49" charset="-128"/>
                  <a:cs typeface="Arial" charset="0"/>
                </a:rPr>
                <a:t>Реализация независимой оценки качества подготовки кадров</a:t>
              </a:r>
            </a:p>
          </p:txBody>
        </p:sp>
      </p:grpSp>
      <p:grpSp>
        <p:nvGrpSpPr>
          <p:cNvPr id="17" name="Группа 19"/>
          <p:cNvGrpSpPr>
            <a:grpSpLocks/>
          </p:cNvGrpSpPr>
          <p:nvPr/>
        </p:nvGrpSpPr>
        <p:grpSpPr bwMode="auto">
          <a:xfrm>
            <a:off x="668740" y="5418158"/>
            <a:ext cx="11109279" cy="327578"/>
            <a:chOff x="801278" y="5418523"/>
            <a:chExt cx="10798029" cy="326875"/>
          </a:xfrm>
        </p:grpSpPr>
        <p:sp>
          <p:nvSpPr>
            <p:cNvPr id="52" name="Пятиугольник 51"/>
            <p:cNvSpPr/>
            <p:nvPr/>
          </p:nvSpPr>
          <p:spPr>
            <a:xfrm>
              <a:off x="854340" y="5418523"/>
              <a:ext cx="10744967" cy="272439"/>
            </a:xfrm>
            <a:prstGeom prst="homePlate">
              <a:avLst>
                <a:gd name="adj" fmla="val 81459"/>
              </a:avLst>
            </a:prstGeom>
            <a:gradFill>
              <a:gsLst>
                <a:gs pos="0">
                  <a:srgbClr val="FDBE00"/>
                </a:gs>
                <a:gs pos="100000">
                  <a:srgbClr val="FFFA9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30" name="Прямоугольник 75"/>
            <p:cNvSpPr>
              <a:spLocks noChangeArrowheads="1"/>
            </p:cNvSpPr>
            <p:nvPr/>
          </p:nvSpPr>
          <p:spPr bwMode="auto">
            <a:xfrm>
              <a:off x="801278" y="5432140"/>
              <a:ext cx="10718435" cy="313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r>
                <a:rPr lang="ru-RU" b="1" dirty="0">
                  <a:latin typeface="Arial" charset="0"/>
                  <a:ea typeface="MS Mincho" pitchFamily="49" charset="-128"/>
                  <a:cs typeface="Arial" charset="0"/>
                </a:rPr>
                <a:t>Реализация механизмов мониторинга трудоустройства выпускников</a:t>
              </a:r>
            </a:p>
          </p:txBody>
        </p:sp>
      </p:grpSp>
      <p:grpSp>
        <p:nvGrpSpPr>
          <p:cNvPr id="18" name="Группа 20"/>
          <p:cNvGrpSpPr>
            <a:grpSpLocks/>
          </p:cNvGrpSpPr>
          <p:nvPr/>
        </p:nvGrpSpPr>
        <p:grpSpPr bwMode="auto">
          <a:xfrm>
            <a:off x="682388" y="5759350"/>
            <a:ext cx="11273051" cy="558895"/>
            <a:chOff x="833430" y="5759836"/>
            <a:chExt cx="11026565" cy="559174"/>
          </a:xfrm>
        </p:grpSpPr>
        <p:sp>
          <p:nvSpPr>
            <p:cNvPr id="53" name="Пятиугольник 52"/>
            <p:cNvSpPr/>
            <p:nvPr/>
          </p:nvSpPr>
          <p:spPr>
            <a:xfrm>
              <a:off x="833430" y="5759836"/>
              <a:ext cx="10936380" cy="468641"/>
            </a:xfrm>
            <a:prstGeom prst="homePlate">
              <a:avLst/>
            </a:prstGeom>
            <a:gradFill>
              <a:gsLst>
                <a:gs pos="0">
                  <a:srgbClr val="FDBE00"/>
                </a:gs>
                <a:gs pos="100000">
                  <a:srgbClr val="FFFA9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28" name="Прямоугольник 76"/>
            <p:cNvSpPr>
              <a:spLocks noChangeArrowheads="1"/>
            </p:cNvSpPr>
            <p:nvPr/>
          </p:nvSpPr>
          <p:spPr bwMode="auto">
            <a:xfrm>
              <a:off x="850637" y="5783479"/>
              <a:ext cx="11009358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r>
                <a:rPr lang="ru-RU" b="1" dirty="0">
                  <a:latin typeface="Arial" charset="0"/>
                  <a:ea typeface="MS Mincho" pitchFamily="49" charset="-128"/>
                  <a:cs typeface="Arial" charset="0"/>
                </a:rPr>
                <a:t>Обеспечение качественной материально-технической и методической базой для реализации образовательного процесса</a:t>
              </a:r>
            </a:p>
          </p:txBody>
        </p:sp>
      </p:grpSp>
      <p:grpSp>
        <p:nvGrpSpPr>
          <p:cNvPr id="19" name="Группа 21"/>
          <p:cNvGrpSpPr>
            <a:grpSpLocks/>
          </p:cNvGrpSpPr>
          <p:nvPr/>
        </p:nvGrpSpPr>
        <p:grpSpPr bwMode="auto">
          <a:xfrm>
            <a:off x="682625" y="6245225"/>
            <a:ext cx="11063288" cy="534988"/>
            <a:chOff x="681925" y="6244468"/>
            <a:chExt cx="11063334" cy="535531"/>
          </a:xfrm>
        </p:grpSpPr>
        <p:sp>
          <p:nvSpPr>
            <p:cNvPr id="54" name="Пятиугольник 53"/>
            <p:cNvSpPr/>
            <p:nvPr/>
          </p:nvSpPr>
          <p:spPr>
            <a:xfrm>
              <a:off x="681925" y="6274662"/>
              <a:ext cx="11063334" cy="470377"/>
            </a:xfrm>
            <a:prstGeom prst="homePlate">
              <a:avLst/>
            </a:prstGeom>
            <a:gradFill>
              <a:gsLst>
                <a:gs pos="0">
                  <a:srgbClr val="FDBE00"/>
                </a:gs>
                <a:gs pos="100000">
                  <a:srgbClr val="FFFA9F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26" name="Прямоугольник 77"/>
            <p:cNvSpPr>
              <a:spLocks noChangeArrowheads="1"/>
            </p:cNvSpPr>
            <p:nvPr/>
          </p:nvSpPr>
          <p:spPr bwMode="auto">
            <a:xfrm>
              <a:off x="722519" y="6244468"/>
              <a:ext cx="10863775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r>
                <a:rPr lang="ru-RU" b="1" dirty="0">
                  <a:latin typeface="Arial" charset="0"/>
                  <a:ea typeface="MS Mincho" pitchFamily="49" charset="-128"/>
                  <a:cs typeface="Arial" charset="0"/>
                </a:rPr>
                <a:t>Обеспечение информационной прозрачности региональной модели кадрового обеспечения промышленного роста</a:t>
              </a: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161925" y="227013"/>
            <a:ext cx="115751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2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/>
                <a:cs typeface="Times New Roman" pitchFamily="18" charset="0"/>
              </a:rPr>
              <a:t>ОСНОВНЫЕ ПОЛОЖЕНИЯ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2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/>
                <a:cs typeface="Times New Roman" pitchFamily="18" charset="0"/>
              </a:rPr>
              <a:t>РЕГИОНАЛЬНЫЙ СТАНДАРТ КАДРОВОГО ОБЕСПЕЧЕНИЯ</a:t>
            </a:r>
            <a:endParaRPr lang="ru-RU" sz="2400" b="1" spc="-2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61925" y="1047750"/>
            <a:ext cx="11031538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61924" y="227013"/>
            <a:ext cx="115887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2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/>
                <a:cs typeface="Times New Roman" pitchFamily="18" charset="0"/>
              </a:rPr>
              <a:t>РЕАЛИЗАЦИЯ КЛЮЧЕВЫХ </a:t>
            </a:r>
            <a:br>
              <a:rPr lang="ru-RU" sz="2400" b="1" spc="-2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/>
                <a:cs typeface="Times New Roman" pitchFamily="18" charset="0"/>
              </a:rPr>
            </a:br>
            <a:r>
              <a:rPr lang="ru-RU" sz="2400" b="1" spc="-2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/>
                <a:cs typeface="Times New Roman" pitchFamily="18" charset="0"/>
              </a:rPr>
              <a:t>ПОСТОЯННО ФУНКЦИОНИРУЮЩИХ ПРОЦЕССОВ ОБЕСПЕЧЕНИЯ КАДРАМИ</a:t>
            </a:r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2293937" y="1689100"/>
            <a:ext cx="7232200" cy="5168900"/>
            <a:chOff x="2306491" y="1616294"/>
            <a:chExt cx="6768302" cy="4424767"/>
          </a:xfrm>
        </p:grpSpPr>
        <p:graphicFrame>
          <p:nvGraphicFramePr>
            <p:cNvPr id="7" name="Схема 6"/>
            <p:cNvGraphicFramePr/>
            <p:nvPr/>
          </p:nvGraphicFramePr>
          <p:xfrm>
            <a:off x="2306491" y="1616294"/>
            <a:ext cx="6768302" cy="44247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6391" name="TextBox 7"/>
            <p:cNvSpPr txBox="1">
              <a:spLocks noChangeArrowheads="1"/>
            </p:cNvSpPr>
            <p:nvPr/>
          </p:nvSpPr>
          <p:spPr bwMode="auto">
            <a:xfrm>
              <a:off x="4612892" y="1751193"/>
              <a:ext cx="211540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b="1">
                  <a:latin typeface="Arial" charset="0"/>
                  <a:cs typeface="Arial" charset="0"/>
                </a:rPr>
                <a:t>Прогноз потребности</a:t>
              </a:r>
            </a:p>
          </p:txBody>
        </p:sp>
        <p:sp>
          <p:nvSpPr>
            <p:cNvPr id="16392" name="TextBox 8"/>
            <p:cNvSpPr txBox="1">
              <a:spLocks noChangeArrowheads="1"/>
            </p:cNvSpPr>
            <p:nvPr/>
          </p:nvSpPr>
          <p:spPr bwMode="auto">
            <a:xfrm>
              <a:off x="6732163" y="3089276"/>
              <a:ext cx="211540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b="1">
                  <a:latin typeface="Arial" charset="0"/>
                  <a:cs typeface="Arial" charset="0"/>
                </a:rPr>
                <a:t>Проф-</a:t>
              </a:r>
              <a:br>
                <a:rPr lang="ru-RU" b="1">
                  <a:latin typeface="Arial" charset="0"/>
                  <a:cs typeface="Arial" charset="0"/>
                </a:rPr>
              </a:br>
              <a:r>
                <a:rPr lang="ru-RU" b="1">
                  <a:latin typeface="Arial" charset="0"/>
                  <a:cs typeface="Arial" charset="0"/>
                </a:rPr>
                <a:t>ориентация</a:t>
              </a:r>
            </a:p>
          </p:txBody>
        </p:sp>
        <p:sp>
          <p:nvSpPr>
            <p:cNvPr id="16393" name="TextBox 9"/>
            <p:cNvSpPr txBox="1">
              <a:spLocks noChangeArrowheads="1"/>
            </p:cNvSpPr>
            <p:nvPr/>
          </p:nvSpPr>
          <p:spPr bwMode="auto">
            <a:xfrm>
              <a:off x="6162449" y="5088860"/>
              <a:ext cx="23010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b="1">
                  <a:latin typeface="Arial" charset="0"/>
                  <a:cs typeface="Arial" charset="0"/>
                </a:rPr>
                <a:t>Подготовка</a:t>
              </a:r>
            </a:p>
          </p:txBody>
        </p:sp>
        <p:sp>
          <p:nvSpPr>
            <p:cNvPr id="16394" name="TextBox 10"/>
            <p:cNvSpPr txBox="1">
              <a:spLocks noChangeArrowheads="1"/>
            </p:cNvSpPr>
            <p:nvPr/>
          </p:nvSpPr>
          <p:spPr bwMode="auto">
            <a:xfrm>
              <a:off x="3083952" y="4888582"/>
              <a:ext cx="230103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b="1">
                  <a:latin typeface="Arial" charset="0"/>
                  <a:cs typeface="Arial" charset="0"/>
                </a:rPr>
                <a:t>Оценка</a:t>
              </a:r>
            </a:p>
            <a:p>
              <a:pPr algn="ctr" eaLnBrk="1" hangingPunct="1"/>
              <a:r>
                <a:rPr lang="ru-RU" b="1">
                  <a:latin typeface="Arial" charset="0"/>
                  <a:cs typeface="Arial" charset="0"/>
                </a:rPr>
                <a:t> качества</a:t>
              </a:r>
            </a:p>
          </p:txBody>
        </p:sp>
        <p:sp>
          <p:nvSpPr>
            <p:cNvPr id="16395" name="TextBox 11"/>
            <p:cNvSpPr txBox="1">
              <a:spLocks noChangeArrowheads="1"/>
            </p:cNvSpPr>
            <p:nvPr/>
          </p:nvSpPr>
          <p:spPr bwMode="auto">
            <a:xfrm>
              <a:off x="2452005" y="3038649"/>
              <a:ext cx="230103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b="1">
                  <a:latin typeface="Arial" charset="0"/>
                  <a:cs typeface="Arial" charset="0"/>
                </a:rPr>
                <a:t>Трудо-</a:t>
              </a:r>
              <a:br>
                <a:rPr lang="ru-RU" b="1">
                  <a:latin typeface="Arial" charset="0"/>
                  <a:cs typeface="Arial" charset="0"/>
                </a:rPr>
              </a:br>
              <a:r>
                <a:rPr lang="ru-RU" b="1">
                  <a:latin typeface="Arial" charset="0"/>
                  <a:cs typeface="Arial" charset="0"/>
                </a:rPr>
                <a:t>устройство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28B4F-ADB8-42A8-AD73-AAA4B0BFC703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8819" t="22635" r="9407" b="4813"/>
          <a:stretch>
            <a:fillRect/>
          </a:stretch>
        </p:blipFill>
        <p:spPr bwMode="auto">
          <a:xfrm>
            <a:off x="0" y="0"/>
            <a:ext cx="1219199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2571</TotalTime>
  <Words>1232</Words>
  <Application>Microsoft Office PowerPoint</Application>
  <PresentationFormat>Произвольный</PresentationFormat>
  <Paragraphs>185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Статирова</dc:creator>
  <cp:lastModifiedBy>Рогов</cp:lastModifiedBy>
  <cp:revision>176</cp:revision>
  <cp:lastPrinted>2016-09-08T05:33:38Z</cp:lastPrinted>
  <dcterms:created xsi:type="dcterms:W3CDTF">2015-10-07T00:03:07Z</dcterms:created>
  <dcterms:modified xsi:type="dcterms:W3CDTF">2017-04-19T13:40:54Z</dcterms:modified>
</cp:coreProperties>
</file>