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92" r:id="rId3"/>
    <p:sldId id="294" r:id="rId4"/>
    <p:sldId id="536" r:id="rId5"/>
    <p:sldId id="540" r:id="rId6"/>
    <p:sldId id="534" r:id="rId7"/>
    <p:sldId id="542" r:id="rId8"/>
    <p:sldId id="543" r:id="rId9"/>
    <p:sldId id="297" r:id="rId10"/>
    <p:sldId id="539" r:id="rId11"/>
    <p:sldId id="547" r:id="rId12"/>
    <p:sldId id="549" r:id="rId13"/>
    <p:sldId id="548" r:id="rId14"/>
    <p:sldId id="535" r:id="rId15"/>
    <p:sldId id="541" r:id="rId16"/>
    <p:sldId id="544" r:id="rId17"/>
    <p:sldId id="550" r:id="rId18"/>
    <p:sldId id="546" r:id="rId19"/>
    <p:sldId id="298" r:id="rId20"/>
    <p:sldId id="545" r:id="rId21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3" autoAdjust="0"/>
    <p:restoredTop sz="92294" autoAdjust="0"/>
  </p:normalViewPr>
  <p:slideViewPr>
    <p:cSldViewPr>
      <p:cViewPr>
        <p:scale>
          <a:sx n="75" d="100"/>
          <a:sy n="75" d="100"/>
        </p:scale>
        <p:origin x="9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38CFB-7558-4651-86AD-E66F6FFFB02A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078B-3D4F-4A50-BDC0-34AA03140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8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Живая анкета или ответы на вопросы в подгруппах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7078B-3D4F-4A50-BDC0-34AA0314053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85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7078B-3D4F-4A50-BDC0-34AA031405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68B2-6E8E-49C2-B8CF-F5E5D840C6E8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AC5A9-63D3-413A-80AB-1126DA6D91B1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35002" y="1820619"/>
            <a:ext cx="3206750" cy="480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0044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C07E-296F-46F0-BFCD-7EC1F7F27A22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0C1A-293C-4A60-95A1-23BFC949AD26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43D8-EBD7-421F-83AC-A47194C2A63E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3060807"/>
            <a:ext cx="8020050" cy="8099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C927A64E-004C-4441-AC30-D0C833ECE0A5}" type="datetime1">
              <a:rPr lang="en-US" smtClean="0"/>
              <a:pPr/>
              <a:t>4/20/2017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7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BC12FD85-6C09-48E5-BD53-C15A132F6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44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59180" cy="2166620"/>
          </a:xfrm>
          <a:custGeom>
            <a:avLst/>
            <a:gdLst/>
            <a:ahLst/>
            <a:cxnLst/>
            <a:rect l="l" t="t" r="r" b="b"/>
            <a:pathLst>
              <a:path w="1059180" h="2166620">
                <a:moveTo>
                  <a:pt x="1059072" y="0"/>
                </a:moveTo>
                <a:lnTo>
                  <a:pt x="0" y="0"/>
                </a:lnTo>
                <a:lnTo>
                  <a:pt x="0" y="2166619"/>
                </a:lnTo>
                <a:lnTo>
                  <a:pt x="1059072" y="0"/>
                </a:lnTo>
              </a:path>
            </a:pathLst>
          </a:custGeom>
          <a:solidFill>
            <a:srgbClr val="DD002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88671" y="4472172"/>
            <a:ext cx="3103880" cy="3088005"/>
          </a:xfrm>
          <a:custGeom>
            <a:avLst/>
            <a:gdLst/>
            <a:ahLst/>
            <a:cxnLst/>
            <a:rect l="l" t="t" r="r" b="b"/>
            <a:pathLst>
              <a:path w="3103879" h="3088004">
                <a:moveTo>
                  <a:pt x="3103331" y="3087171"/>
                </a:moveTo>
                <a:lnTo>
                  <a:pt x="775500" y="3087171"/>
                </a:lnTo>
                <a:lnTo>
                  <a:pt x="2638151" y="3087806"/>
                </a:lnTo>
                <a:lnTo>
                  <a:pt x="3103331" y="3087497"/>
                </a:lnTo>
                <a:lnTo>
                  <a:pt x="3103331" y="3087171"/>
                </a:lnTo>
              </a:path>
              <a:path w="3103879" h="3088004">
                <a:moveTo>
                  <a:pt x="3102559" y="0"/>
                </a:moveTo>
                <a:lnTo>
                  <a:pt x="2086584" y="2064562"/>
                </a:lnTo>
                <a:lnTo>
                  <a:pt x="0" y="3087497"/>
                </a:lnTo>
                <a:lnTo>
                  <a:pt x="3103331" y="3087171"/>
                </a:lnTo>
                <a:lnTo>
                  <a:pt x="3103331" y="1925851"/>
                </a:lnTo>
                <a:lnTo>
                  <a:pt x="3102559" y="0"/>
                </a:lnTo>
              </a:path>
            </a:pathLst>
          </a:custGeom>
          <a:solidFill>
            <a:srgbClr val="004F9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60900" y="6812062"/>
            <a:ext cx="1417138" cy="478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4334" y="373833"/>
            <a:ext cx="8504730" cy="1147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081" y="1468831"/>
            <a:ext cx="9097236" cy="426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97EF-7767-4036-9043-70DEED504C8C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556" y="2333625"/>
            <a:ext cx="8531543" cy="3962400"/>
          </a:xfrm>
        </p:spPr>
        <p:txBody>
          <a:bodyPr>
            <a:noAutofit/>
          </a:bodyPr>
          <a:lstStyle/>
          <a:p>
            <a:pPr algn="r"/>
            <a:r>
              <a:rPr lang="ru-RU" sz="4210" dirty="0"/>
              <a:t/>
            </a:r>
            <a:br>
              <a:rPr lang="ru-RU" sz="4210" dirty="0"/>
            </a:br>
            <a:r>
              <a:rPr lang="ru-RU" sz="4210" dirty="0" smtClean="0"/>
              <a:t/>
            </a:r>
            <a:br>
              <a:rPr lang="ru-RU" sz="4210" dirty="0" smtClean="0"/>
            </a:br>
            <a:r>
              <a:rPr lang="ru-RU" sz="4210" dirty="0" smtClean="0"/>
              <a:t/>
            </a:r>
            <a:br>
              <a:rPr lang="ru-RU" sz="4210" dirty="0" smtClean="0"/>
            </a:br>
            <a:r>
              <a:rPr lang="ru-RU" sz="4210" dirty="0" smtClean="0"/>
              <a:t/>
            </a:r>
            <a:br>
              <a:rPr lang="ru-RU" sz="421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 Корянова Н.Н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Заведующая отделением</a:t>
            </a:r>
            <a:r>
              <a:rPr lang="ru-RU" sz="3600" b="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ООиПП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FD85-6C09-48E5-BD53-C15A132F6B19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Picture 4" descr="логотип ЗТТиЗ"/>
          <p:cNvPicPr>
            <a:picLocks noChangeAspect="1" noChangeArrowheads="1"/>
          </p:cNvPicPr>
          <p:nvPr/>
        </p:nvPicPr>
        <p:blipFill>
          <a:blip r:embed="rId2" cstate="print"/>
          <a:srcRect l="11095" r="11237" b="11833"/>
          <a:stretch>
            <a:fillRect/>
          </a:stretch>
        </p:blipFill>
        <p:spPr bwMode="auto">
          <a:xfrm>
            <a:off x="7937500" y="200025"/>
            <a:ext cx="24590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500" y="225742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подготовки кадров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через призму конкурсов профессионального мастерства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9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46459" y="127799"/>
            <a:ext cx="8768216" cy="129266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Призер конкурса профессионального мастерства «Славим человека труда!» в номинации «Лучший сварщик», март 2017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4294967295"/>
          </p:nvPr>
        </p:nvSpPr>
        <p:spPr>
          <a:xfrm>
            <a:off x="469901" y="6696274"/>
            <a:ext cx="7543799" cy="619734"/>
          </a:xfrm>
          <a:prstGeom prst="rect">
            <a:avLst/>
          </a:prstGeom>
        </p:spPr>
        <p:txBody>
          <a:bodyPr lIns="104315" tIns="52157" rIns="104315" bIns="52157"/>
          <a:lstStyle/>
          <a:p>
            <a:pPr marL="92363" algn="l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 Исаев Александр – 3 место</a:t>
            </a:r>
          </a:p>
        </p:txBody>
      </p:sp>
      <p:pic>
        <p:nvPicPr>
          <p:cNvPr id="12294" name="Рисунок 8" descr="http://ztte.ru/gallery/news/621/thumb/20161118_131420.jpg"/>
          <p:cNvPicPr>
            <a:picLocks noChangeAspect="1" noChangeArrowheads="1"/>
          </p:cNvPicPr>
          <p:nvPr/>
        </p:nvPicPr>
        <p:blipFill>
          <a:blip r:embed="rId2" cstate="print"/>
          <a:srcRect l="49544" r="10381"/>
          <a:stretch>
            <a:fillRect/>
          </a:stretch>
        </p:blipFill>
        <p:spPr bwMode="auto">
          <a:xfrm>
            <a:off x="6261100" y="1876425"/>
            <a:ext cx="325814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800225"/>
            <a:ext cx="55499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352425"/>
            <a:ext cx="8504730" cy="2215991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Областной чемпионат «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-Челябинск» по компетенции «Каменщик»,  «Облицовщик плиточник»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081" y="1468831"/>
            <a:ext cx="9097236" cy="646331"/>
          </a:xfrm>
        </p:spPr>
        <p:txBody>
          <a:bodyPr/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Буровов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Евгений  - участие по компетенции «Каменщик»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DSCN3897.JPG"/>
          <p:cNvPicPr/>
          <p:nvPr/>
        </p:nvPicPr>
        <p:blipFill>
          <a:blip r:embed="rId2" cstate="print"/>
          <a:srcRect l="13776" t="15350" r="3539" b="11151"/>
          <a:stretch>
            <a:fillRect/>
          </a:stretch>
        </p:blipFill>
        <p:spPr bwMode="auto">
          <a:xfrm>
            <a:off x="698501" y="2105025"/>
            <a:ext cx="3962399" cy="29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N3960.JPG"/>
          <p:cNvPicPr/>
          <p:nvPr/>
        </p:nvPicPr>
        <p:blipFill>
          <a:blip r:embed="rId3" cstate="print"/>
          <a:srcRect l="25587" t="12886"/>
          <a:stretch>
            <a:fillRect/>
          </a:stretch>
        </p:blipFill>
        <p:spPr bwMode="auto">
          <a:xfrm>
            <a:off x="5118100" y="2943225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84500" y="6296025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Чистяков Виктор - участие по компетенции «Облицовщик-плиточник»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334" y="373833"/>
            <a:ext cx="8504730" cy="861774"/>
          </a:xfrm>
        </p:spPr>
        <p:txBody>
          <a:bodyPr/>
          <a:lstStyle/>
          <a:p>
            <a:pPr algn="ctr"/>
            <a:r>
              <a:rPr lang="ru-RU" dirty="0" smtClean="0"/>
              <a:t>Победитель регионального чемпионата </a:t>
            </a:r>
            <a:r>
              <a:rPr lang="en-US" dirty="0" err="1" smtClean="0"/>
              <a:t>WorldSkills</a:t>
            </a:r>
            <a:r>
              <a:rPr lang="en-US" dirty="0" smtClean="0"/>
              <a:t> </a:t>
            </a:r>
            <a:r>
              <a:rPr lang="ru-RU" dirty="0" smtClean="0"/>
              <a:t>, 2013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8" name="Picture 4" descr="G:\World skills Москва 2012\P104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0" y="1266825"/>
            <a:ext cx="5486400" cy="606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276225"/>
            <a:ext cx="8504730" cy="1538883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Открытый региональный отборочный чемпионат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Russia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2014» Челябинской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 descr="D:\Папка с востанов данными\403\403 фото для презентации\P10409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571625"/>
            <a:ext cx="3657600" cy="286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апка с востанов данными\403\403 фото для презентации\P10409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1647825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08100" y="4924425"/>
            <a:ext cx="7620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Зайнитдинов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Рифат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участник отборочного финала  по компетенции «Сварочные технологии» -7 место.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691" y="64775"/>
            <a:ext cx="9564652" cy="6985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профессионального мастерства</a:t>
            </a:r>
            <a:endParaRPr lang="ru-RU" sz="37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69900" y="581025"/>
          <a:ext cx="9829799" cy="6441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434"/>
                <a:gridCol w="2570181"/>
                <a:gridCol w="2655853"/>
                <a:gridCol w="3147331"/>
              </a:tblGrid>
              <a:tr h="32791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WorldSkills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Russia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56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106934" marR="106934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</a:tr>
              <a:tr h="327918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106934" marR="106934" marT="50419" marB="50419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«Сварочные технологии»</a:t>
                      </a:r>
                    </a:p>
                  </a:txBody>
                  <a:tcPr marL="106934" marR="106934" marT="50419" marB="504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99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место</a:t>
                      </a: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Сычев 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(16 участников)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место</a:t>
                      </a: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Балакин М.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(15 участников)</a:t>
                      </a:r>
                    </a:p>
                  </a:txBody>
                  <a:tcPr marL="106934" marR="106934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Исаев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(10 участников)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</a:tr>
              <a:tr h="32791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железнодорожным транспортом»</a:t>
                      </a:r>
                    </a:p>
                  </a:txBody>
                  <a:tcPr marL="106934" marR="106934" marT="50419" marB="504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69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Горшков Н.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(6 участников)</a:t>
                      </a:r>
                    </a:p>
                  </a:txBody>
                  <a:tcPr marL="106934" marR="106934" marT="50419" marB="50419" anchor="ctr"/>
                </a:tc>
              </a:tr>
              <a:tr h="32791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обслуживание легковых автомобилей»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748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6934" marR="106934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 место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Коновалов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(15 участников)</a:t>
                      </a:r>
                    </a:p>
                  </a:txBody>
                  <a:tcPr marL="106934" marR="106934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Янызаков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(5 участников)</a:t>
                      </a:r>
                    </a:p>
                  </a:txBody>
                  <a:tcPr marL="106934" marR="106934" marT="50419" marB="50419" anchor="ctr"/>
                </a:tc>
              </a:tr>
              <a:tr h="38128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«Кирпичная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кладка»</a:t>
                      </a:r>
                    </a:p>
                  </a:txBody>
                  <a:tcPr marL="106934" marR="106934" marT="50419" marB="5041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2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место </a:t>
                      </a:r>
                    </a:p>
                    <a:p>
                      <a:pPr algn="ctr"/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Царенко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</a:p>
                  </a:txBody>
                  <a:tcPr marL="106934" marR="106934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место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Царенко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106934" marR="106934" marT="50419" marB="50419" anchor="ctr"/>
                </a:tc>
              </a:tr>
              <a:tr h="37426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«Кондитерское дело» </a:t>
                      </a:r>
                    </a:p>
                  </a:txBody>
                  <a:tcPr marL="106934" marR="106934" marT="50419" marB="504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06934" marR="106934" marT="50419" marB="504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Усольцева И.</a:t>
                      </a:r>
                    </a:p>
                  </a:txBody>
                  <a:tcPr marL="106934" marR="106934" marT="50419" marB="5041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06934" marR="106934" marT="50419" marB="5041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7018" y="36576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352425"/>
            <a:ext cx="8504730" cy="861774"/>
          </a:xfrm>
        </p:spPr>
        <p:txBody>
          <a:bodyPr/>
          <a:lstStyle/>
          <a:p>
            <a:pPr algn="ctr"/>
            <a:r>
              <a:rPr lang="ru-RU" dirty="0" smtClean="0"/>
              <a:t>Призеры регионального чемпионата «Молодые профессионалы»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8" descr="http://ztte.ru/gallery/news/621/thumb/20161118_131420.jpg"/>
          <p:cNvPicPr>
            <a:picLocks noChangeAspect="1" noChangeArrowheads="1"/>
          </p:cNvPicPr>
          <p:nvPr/>
        </p:nvPicPr>
        <p:blipFill>
          <a:blip r:embed="rId2" cstate="print"/>
          <a:srcRect l="9467" r="10381"/>
          <a:stretch>
            <a:fillRect/>
          </a:stretch>
        </p:blipFill>
        <p:spPr bwMode="auto">
          <a:xfrm>
            <a:off x="6489700" y="1266825"/>
            <a:ext cx="3616159" cy="268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20161118_1312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300" y="4467225"/>
            <a:ext cx="628229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http://ztte.ru/gallery/news/621/thumb/DSCN3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1190625"/>
            <a:ext cx="3352800" cy="26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3700" y="40862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Результат: Горшков Никита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6600" y="408622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Результат: Исаев Александр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" descr="C:\Users\Один\Desktop\Новая папка (3)\Новая папка (3)\Новая папка (3)\3.03.17 WorldSkills 2017 автомехи 3 место\P301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276225"/>
            <a:ext cx="9220200" cy="57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4842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Янызаков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Артур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276225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334" y="373833"/>
            <a:ext cx="8504730" cy="861774"/>
          </a:xfrm>
        </p:spPr>
        <p:txBody>
          <a:bodyPr/>
          <a:lstStyle/>
          <a:p>
            <a:r>
              <a:rPr lang="ru-RU" dirty="0" smtClean="0"/>
              <a:t>Независимая оценку качества выпускников по профессиональному стандарту «Сварщик»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74700" y="1876425"/>
          <a:ext cx="8991600" cy="324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1"/>
                <a:gridCol w="2514600"/>
                <a:gridCol w="2590800"/>
                <a:gridCol w="1676399"/>
              </a:tblGrid>
              <a:tr h="868304">
                <a:tc>
                  <a:txBody>
                    <a:bodyPr/>
                    <a:lstStyle/>
                    <a:p>
                      <a:r>
                        <a:rPr lang="ru-RU" dirty="0" smtClean="0"/>
                        <a:t>Год/</a:t>
                      </a:r>
                    </a:p>
                    <a:p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уровень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уровень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8683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</a:p>
                    <a:p>
                      <a:pPr algn="ctr"/>
                      <a:r>
                        <a:rPr lang="ru-RU" dirty="0" smtClean="0"/>
                        <a:t>«Сварочное</a:t>
                      </a:r>
                    </a:p>
                    <a:p>
                      <a:pPr algn="ctr"/>
                      <a:r>
                        <a:rPr lang="ru-RU" dirty="0" smtClean="0"/>
                        <a:t>производство»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Волков Никита</a:t>
                      </a:r>
                    </a:p>
                    <a:p>
                      <a:r>
                        <a:rPr lang="ru-RU" baseline="0" dirty="0" err="1" smtClean="0"/>
                        <a:t>Воробъев</a:t>
                      </a:r>
                      <a:r>
                        <a:rPr lang="ru-RU" baseline="0" dirty="0" smtClean="0"/>
                        <a:t> Михаил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Мурзаханов</a:t>
                      </a:r>
                      <a:r>
                        <a:rPr lang="ru-RU" dirty="0" smtClean="0"/>
                        <a:t> Дмитрий</a:t>
                      </a:r>
                    </a:p>
                    <a:p>
                      <a:r>
                        <a:rPr lang="ru-RU" dirty="0" smtClean="0"/>
                        <a:t>Сычев</a:t>
                      </a:r>
                      <a:r>
                        <a:rPr lang="ru-RU" baseline="0" dirty="0" smtClean="0"/>
                        <a:t> Артем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выпускника</a:t>
                      </a:r>
                      <a:endParaRPr lang="ru-RU" dirty="0"/>
                    </a:p>
                  </a:txBody>
                  <a:tcPr/>
                </a:tc>
              </a:tr>
              <a:tr h="8683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</a:p>
                    <a:p>
                      <a:pPr algn="ctr"/>
                      <a:r>
                        <a:rPr lang="ru-RU" dirty="0" smtClean="0"/>
                        <a:t>«Сварщик (электросварочные и газосварочные работы)»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Кузнецов Никита</a:t>
                      </a:r>
                    </a:p>
                    <a:p>
                      <a:r>
                        <a:rPr lang="ru-RU" dirty="0" err="1" smtClean="0"/>
                        <a:t>Мелехин</a:t>
                      </a:r>
                      <a:r>
                        <a:rPr lang="ru-RU" dirty="0" smtClean="0"/>
                        <a:t> Дмитрий</a:t>
                      </a:r>
                    </a:p>
                    <a:p>
                      <a:r>
                        <a:rPr lang="ru-RU" dirty="0" smtClean="0"/>
                        <a:t>Морозов</a:t>
                      </a:r>
                      <a:r>
                        <a:rPr lang="ru-RU" baseline="0" dirty="0" smtClean="0"/>
                        <a:t> Михаил</a:t>
                      </a:r>
                    </a:p>
                    <a:p>
                      <a:r>
                        <a:rPr lang="ru-RU" baseline="0" dirty="0" smtClean="0"/>
                        <a:t>Рамазанов Ринат</a:t>
                      </a:r>
                    </a:p>
                    <a:p>
                      <a:r>
                        <a:rPr lang="ru-RU" baseline="0" dirty="0" err="1" smtClean="0"/>
                        <a:t>Фахриев</a:t>
                      </a:r>
                      <a:r>
                        <a:rPr lang="ru-RU" baseline="0" dirty="0" smtClean="0"/>
                        <a:t> Руслан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выпускников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255" y="504825"/>
            <a:ext cx="7558734" cy="11626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WorldSkills </a:t>
            </a:r>
            <a:r>
              <a:rPr lang="ru-RU" dirty="0"/>
              <a:t>действительно дает возможности: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44575" y="1952625"/>
            <a:ext cx="8204251" cy="464820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Экспертам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осваивать новые методы обучения и технологии, участвовать в формировании стандартов профессий;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Работодателям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подбирать для себя персонал на этапе получения учащимися профессионального образования.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Учебным заведениям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обновление материальной базы.</a:t>
            </a: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Учащимся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изучать современные технологии и лучшие мировые практики, участвовать в региональных, окружных, национальных и международных чемпионатах, получать от работодателей предложения о трудоустройстве.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5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899" y="1800225"/>
            <a:ext cx="8859797" cy="4952999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 - конкурсы профессионального мастерства на уровне техникума;</a:t>
            </a:r>
            <a:br>
              <a:rPr lang="ru-RU" sz="4000" dirty="0" smtClean="0"/>
            </a:br>
            <a:r>
              <a:rPr lang="ru-RU" sz="4000" dirty="0" smtClean="0"/>
              <a:t> - областные конкурсы профессионального мастерства;</a:t>
            </a:r>
            <a:br>
              <a:rPr lang="ru-RU" sz="4000" dirty="0" smtClean="0"/>
            </a:br>
            <a:r>
              <a:rPr lang="ru-RU" sz="4000" dirty="0" smtClean="0"/>
              <a:t> - конкурсы профессионального мастерства «Славим человека труда!» в номинации «Лучший сварщик»;</a:t>
            </a:r>
            <a:br>
              <a:rPr lang="ru-RU" sz="4000" dirty="0" smtClean="0"/>
            </a:br>
            <a:r>
              <a:rPr lang="ru-RU" sz="4000" dirty="0" smtClean="0"/>
              <a:t> - соревнования </a:t>
            </a:r>
            <a:r>
              <a:rPr lang="en-US" sz="4000" dirty="0" smtClean="0"/>
              <a:t>World Skills Russia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3300" y="421284"/>
            <a:ext cx="9220200" cy="116262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549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300" y="657225"/>
            <a:ext cx="4984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0" dirty="0" smtClean="0">
                <a:solidFill>
                  <a:srgbClr val="00549F"/>
                </a:solidFill>
                <a:latin typeface="Arial"/>
                <a:ea typeface="+mj-ea"/>
                <a:cs typeface="Arial"/>
              </a:rPr>
              <a:t>Направления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69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334" y="373833"/>
            <a:ext cx="8504730" cy="21544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081" y="1468831"/>
            <a:ext cx="9097236" cy="2400657"/>
          </a:xfrm>
        </p:spPr>
        <p:txBody>
          <a:bodyPr/>
          <a:lstStyle/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421284"/>
            <a:ext cx="9220200" cy="116262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Результаты </a:t>
            </a:r>
            <a:r>
              <a:rPr lang="ru-RU" sz="2400" dirty="0" err="1" smtClean="0"/>
              <a:t>внутритехникумовских</a:t>
            </a:r>
            <a:r>
              <a:rPr lang="ru-RU" sz="2400" dirty="0" smtClean="0"/>
              <a:t> конкурсов профессионального мастерства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495425"/>
            <a:ext cx="10592850" cy="606742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7500" y="1419225"/>
          <a:ext cx="9753600" cy="5830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/>
                <a:gridCol w="1981200"/>
                <a:gridCol w="1905000"/>
                <a:gridCol w="2209800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Профессии/специальности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44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«Техническое обслуживание и ремонт автомобильного транспорта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«Автомеханик»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Янызаков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 </a:t>
                      </a:r>
                      <a:endParaRPr lang="ru-RU" sz="20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Коновалов А.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Янызаков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anchor="ctr"/>
                </a:tc>
              </a:tr>
              <a:tr h="1149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Мартынов 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679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«Сварочное производство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Кузнецов Д.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Балакин М.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Исаев 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68580" marR="68580" marT="0" marB="0" anchor="ctr"/>
                </a:tc>
              </a:tr>
              <a:tr h="2373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Афанасьев 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4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334" y="373833"/>
            <a:ext cx="8504730" cy="92333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внутритехникумовского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конкурса профессионального мастерства среди обучающихся групп №304 по профессии «Сварщик» и 403 по специальности «Сварочное производство»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G:\Педагогический совет 20.04.2017\Неделя сварочных дисциплин с 3 по 8.10.2016\Заметка на сайт\Изображение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47813"/>
            <a:ext cx="9994900" cy="5622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334" y="373833"/>
            <a:ext cx="8504730" cy="800219"/>
          </a:xfrm>
        </p:spPr>
        <p:txBody>
          <a:bodyPr/>
          <a:lstStyle/>
          <a:p>
            <a:pPr algn="ctr"/>
            <a:r>
              <a:rPr lang="ru-RU" sz="2400" dirty="0" smtClean="0"/>
              <a:t>Конкурс профессионального мастерства на </a:t>
            </a:r>
            <a:r>
              <a:rPr lang="ru-RU" sz="2400" smtClean="0"/>
              <a:t>уровне техникума </a:t>
            </a:r>
            <a:r>
              <a:rPr lang="ru-RU" sz="2400" dirty="0" smtClean="0"/>
              <a:t>по профессии </a:t>
            </a:r>
            <a:r>
              <a:rPr lang="ru-RU" dirty="0" smtClean="0"/>
              <a:t>«Автомеханик»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 descr="C:\Documents and Settings\Admin\Рабочий стол\ТЕМП\Конкурсы  и мероприятия 2016г\Конкурс внутренний Автомехаников 6 ноября 2015 г\Фото на сайт\Изображение 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1266825"/>
            <a:ext cx="7796593" cy="5847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78781"/>
            <a:ext cx="10693400" cy="353943"/>
          </a:xfrm>
        </p:spPr>
        <p:txBody>
          <a:bodyPr/>
          <a:lstStyle/>
          <a:p>
            <a:pPr algn="ctr" eaLnBrk="1" hangingPunct="1"/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ОБЛАСТНЫЕ КОНКУРСЫ ПРОФЕССИОНАЛЬНОГО МАСТЕРСТВА</a:t>
            </a:r>
            <a:endParaRPr lang="ru-RU" sz="23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46100" y="428625"/>
          <a:ext cx="9601199" cy="6749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0135"/>
                <a:gridCol w="2403078"/>
                <a:gridCol w="2403078"/>
                <a:gridCol w="1684908"/>
              </a:tblGrid>
              <a:tr h="2923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2016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</a:tr>
              <a:tr h="5374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«Техническое обслуживание и ремонт автомобильного транспорта»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Макаров 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место</a:t>
                      </a: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Янызаков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10 место</a:t>
                      </a: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Янызаков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место</a:t>
                      </a:r>
                    </a:p>
                  </a:txBody>
                  <a:tcPr marL="106934" marR="106934" marT="50419" marB="50419" anchor="ctr"/>
                </a:tc>
              </a:tr>
              <a:tr h="531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Ионов П.В.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4 место</a:t>
                      </a: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Ионов П.В.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место</a:t>
                      </a:r>
                    </a:p>
                  </a:txBody>
                  <a:tcPr marL="106934" marR="106934" marT="50419" marB="50419" anchor="ctr"/>
                </a:tc>
              </a:tr>
              <a:tr h="5374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«Строительство и эксплуатация зданий и сооружений»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Касяненко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место</a:t>
                      </a: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Нехорошев Е.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место</a:t>
                      </a: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Нехорошев Е.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место</a:t>
                      </a:r>
                    </a:p>
                  </a:txBody>
                  <a:tcPr marL="80201" marR="80201" marT="0" marB="0" anchor="ctr"/>
                </a:tc>
              </a:tr>
              <a:tr h="531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Белов К.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место</a:t>
                      </a: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Любимов А.М.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место</a:t>
                      </a:r>
                    </a:p>
                  </a:txBody>
                  <a:tcPr marL="106934" marR="106934" marT="50419" marB="504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Лихачев Е.С.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/>
                </a:tc>
              </a:tr>
              <a:tr h="4606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«Техническая эксплуатация и обслуживание электрического и электромеханического оборудования»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Яруллин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место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Батаев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Батаев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/>
                </a:tc>
              </a:tr>
              <a:tr h="495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Степанова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О.А.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Южаков В.А..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/>
                </a:tc>
              </a:tr>
              <a:tr h="4606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«Сварочное производство»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Сычев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Балакин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460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Нигаматуллин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А.Т.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Стаферов В.А.-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4606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«Программирование в компьютерных системах»</a:t>
                      </a: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Холонин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Кендрик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место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54373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Евтихова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Н.В.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Клименко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 место </a:t>
                      </a:r>
                    </a:p>
                  </a:txBody>
                  <a:tcPr marL="80201" marR="80201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«Повар, кондитер»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Егоров П.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</a:tr>
              <a:tr h="45547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Сварщик (электросварочные и газосварочные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работы)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Рамазанов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место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Мисяков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место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01" marR="8020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35069" y="494522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334" y="373833"/>
            <a:ext cx="8504730" cy="17235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профессионального мастерства для студентов и конкурсы для мастеров производственного обучения и руководителей практики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2" descr="C:\Users\Один\Desktop\Новая папка (3)\Новая папка (3)\Новая папка (3)\23.03.17 Челябинск ОЛИМПИАДА ПРОФЕССИОНАЛЬНОГО МАСТЕРСТВА\P1270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2900" y="2105025"/>
            <a:ext cx="7391400" cy="4876800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499" y="0"/>
            <a:ext cx="3412557" cy="284657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конкурсов профессионального мастерства среди мастеров производственного обучения и руководителей практики</a:t>
            </a:r>
            <a: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 descr="C:\Users\Один\Desktop\Новая папка (3)\Новая папка (3)\Новая папка (3)\23.03.17 Челябинск ОЛИМПИАДА ПРОФЕССИОНАЛЬНОГО МАСТЕРСТВА\P12704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4084" r="17854"/>
          <a:stretch>
            <a:fillRect/>
          </a:stretch>
        </p:blipFill>
        <p:spPr>
          <a:xfrm>
            <a:off x="7035948" y="245092"/>
            <a:ext cx="3339952" cy="4069733"/>
          </a:xfrm>
          <a:prstGeom prst="rect">
            <a:avLst/>
          </a:prstGeom>
        </p:spPr>
      </p:pic>
      <p:pic>
        <p:nvPicPr>
          <p:cNvPr id="5124" name="Picture 2" descr="C:\Users\Один\Desktop\Новая папка (3)\Новая папка (3)\Новая папка (3)\23.03.17 Челябинск ОЛИМПИАДА ПРОФЕССИОНАЛЬНОГО МАСТЕРСТВА\P1270462.jpg"/>
          <p:cNvPicPr>
            <a:picLocks noChangeAspect="1" noChangeArrowheads="1"/>
          </p:cNvPicPr>
          <p:nvPr/>
        </p:nvPicPr>
        <p:blipFill>
          <a:blip r:embed="rId3" cstate="print"/>
          <a:srcRect r="46884"/>
          <a:stretch>
            <a:fillRect/>
          </a:stretch>
        </p:blipFill>
        <p:spPr bwMode="auto">
          <a:xfrm>
            <a:off x="36557" y="208329"/>
            <a:ext cx="3100343" cy="412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6241" y="3424291"/>
            <a:ext cx="3536620" cy="4167983"/>
          </a:xfrm>
          <a:prstGeom prst="rect">
            <a:avLst/>
          </a:prstGeom>
        </p:spPr>
        <p:txBody>
          <a:bodyPr lIns="104315" tIns="52157" rIns="104315" bIns="52157">
            <a:spAutoFit/>
          </a:bodyPr>
          <a:lstStyle/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материалов»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Стаферов В.А.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«Техника и технология строительства»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Лихачев Е.С.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6427179" y="3578349"/>
            <a:ext cx="4139980" cy="204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1599" y="3324225"/>
            <a:ext cx="3622019" cy="3029210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 и теплоэнергетика»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Южаков В.А.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место</a:t>
            </a:r>
          </a:p>
        </p:txBody>
      </p:sp>
      <p:pic>
        <p:nvPicPr>
          <p:cNvPr id="10" name="Picture 3" descr="C:\Users\Один\Desktop\Новая папка (3)\Новая папка (3)\Новая папка (3)\23.03.17 Челябинск ОЛИМПИАДА ПРОФЕССИОНАЛЬНОГО МАСТЕРСТВА\P1270454.jpg"/>
          <p:cNvPicPr>
            <a:picLocks noChangeAspect="1" noChangeArrowheads="1"/>
          </p:cNvPicPr>
          <p:nvPr/>
        </p:nvPicPr>
        <p:blipFill>
          <a:blip r:embed="rId4" cstate="print"/>
          <a:srcRect l="20403" t="6764" r="39236"/>
          <a:stretch>
            <a:fillRect/>
          </a:stretch>
        </p:blipFill>
        <p:spPr bwMode="auto">
          <a:xfrm>
            <a:off x="3898900" y="2952805"/>
            <a:ext cx="2590800" cy="44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923A84-110F-C643-B5F2-2A7D4CCE6054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69900" y="428625"/>
            <a:ext cx="9105002" cy="6797175"/>
          </a:xfrm>
          <a:prstGeom prst="rect">
            <a:avLst/>
          </a:prstGeom>
        </p:spPr>
        <p:txBody>
          <a:bodyPr wrap="square" lIns="80193" tIns="40097" rIns="80193" bIns="40097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549F"/>
                </a:solidFill>
                <a:latin typeface="Arial"/>
                <a:ea typeface="+mj-ea"/>
                <a:cs typeface="Arial"/>
              </a:rPr>
              <a:t>Конкурс профессионального мастерства «Славим человека труда!»УРФО в номинации «Лучший сварщик»</a:t>
            </a:r>
          </a:p>
          <a:p>
            <a:pPr algn="ctr"/>
            <a:endParaRPr lang="ru-RU" sz="2800" b="1" dirty="0" smtClean="0">
              <a:solidFill>
                <a:srgbClr val="00549F"/>
              </a:solidFill>
              <a:latin typeface="Arial"/>
              <a:ea typeface="+mj-ea"/>
              <a:cs typeface="Arial"/>
            </a:endParaRPr>
          </a:p>
          <a:p>
            <a:pPr algn="ctr"/>
            <a:endParaRPr lang="ru-RU" sz="1579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12900" y="2409825"/>
          <a:ext cx="73152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104720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2015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2016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2017</a:t>
                      </a:r>
                      <a:endParaRPr lang="ru-RU" sz="3600" dirty="0"/>
                    </a:p>
                  </a:txBody>
                  <a:tcPr/>
                </a:tc>
              </a:tr>
              <a:tr h="222939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Сычев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Артем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Балакин Максим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Исаев</a:t>
                      </a:r>
                      <a:endParaRPr lang="ru-RU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место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37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761</Words>
  <Application>Microsoft Office PowerPoint</Application>
  <PresentationFormat>Произвольный</PresentationFormat>
  <Paragraphs>260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    Корянова Н.Н Заведующая отделением ООиПП</vt:lpstr>
      <vt:lpstr> - конкурсы профессионального мастерства на уровне техникума;  - областные конкурсы профессионального мастерства;  - конкурсы профессионального мастерства «Славим человека труда!» в номинации «Лучший сварщик»;  - соревнования World Skills Russia</vt:lpstr>
      <vt:lpstr>Результаты внутритехникумовских конкурсов профессионального мастерства</vt:lpstr>
      <vt:lpstr>Участники внутритехникумовского конкурса профессионального мастерства среди обучающихся групп №304 по профессии «Сварщик» и 403 по специальности «Сварочное производство»</vt:lpstr>
      <vt:lpstr>Конкурс профессионального мастерства на уровне техникума по профессии «Автомеханик»</vt:lpstr>
      <vt:lpstr>ОБЛАСТНЫЕ КОНКУРСЫ ПРОФЕССИОНАЛЬНОГО МАСТЕРСТВА</vt:lpstr>
      <vt:lpstr>Олимпиада профессионального мастерства для студентов и конкурсы для мастеров производственного обучения и руководителей практики</vt:lpstr>
      <vt:lpstr> Призёры конкурсов профессионального мастерства среди мастеров производственного обучения и руководителей практики </vt:lpstr>
      <vt:lpstr>Слайд 9</vt:lpstr>
      <vt:lpstr>Призер конкурса профессионального мастерства «Славим человека труда!» в номинации «Лучший сварщик», март 2017</vt:lpstr>
      <vt:lpstr>2013 год Областной чемпионат «WorldSkills-Челябинск» по компетенции «Каменщик»,  «Облицовщик плиточник»    </vt:lpstr>
      <vt:lpstr>Победитель регионального чемпионата WorldSkills , 2013 год</vt:lpstr>
      <vt:lpstr>2014 год Открытый региональный отборочный чемпионат «WorldSkills Russia – 2014» Челябинской области </vt:lpstr>
      <vt:lpstr>Конкурсы профессионального мастерства</vt:lpstr>
      <vt:lpstr>Призеры регионального чемпионата «Молодые профессионалы»</vt:lpstr>
      <vt:lpstr>Слайд 16</vt:lpstr>
      <vt:lpstr>Слайд 17</vt:lpstr>
      <vt:lpstr>Независимая оценку качества выпускников по профессиональному стандарту «Сварщик» </vt:lpstr>
      <vt:lpstr>WorldSkills действительно дает возможности: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451</cp:revision>
  <dcterms:created xsi:type="dcterms:W3CDTF">2016-09-16T18:30:25Z</dcterms:created>
  <dcterms:modified xsi:type="dcterms:W3CDTF">2017-04-20T06:06:26Z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2016-09-07T00:00:00Z</vt:filetime>
  </property>
  <property fmtid="{D5CDD505-2E9C-101B-9397-08002B2CF9AE}" pid="3" name="LastSaved">
    <vt:filetime>2016-09-16T00:00:00Z</vt:filetime>
  </property>
</Properties>
</file>