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1"/>
  </p:sldMasterIdLst>
  <p:notesMasterIdLst>
    <p:notesMasterId r:id="rId12"/>
  </p:notesMasterIdLst>
  <p:sldIdLst>
    <p:sldId id="256" r:id="rId2"/>
    <p:sldId id="26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C238408C-6839-46EE-8131-EDA75C487F2E}" type="datetimeFigureOut">
              <a:rPr lang="ru-RU"/>
              <a:pPr/>
              <a:t>14.05.2020</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87D77045-401A-4D5E-BFE3-54C21A8A6634}" type="slidenum">
              <a:rPr/>
              <a:pPr/>
              <a:t>‹#›</a:t>
            </a:fld>
            <a:endParaRPr lang="ru-RU"/>
          </a:p>
        </p:txBody>
      </p:sp>
    </p:spTree>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ru-RU"/>
          </a:p>
        </p:txBody>
      </p:sp>
      <p:sp>
        <p:nvSpPr>
          <p:cNvPr id="4" name="Slide Number Placeholder 3"/>
          <p:cNvSpPr>
            <a:spLocks noGrp="1"/>
          </p:cNvSpPr>
          <p:nvPr>
            <p:ph type="sldNum" sz="quarter" idx="10"/>
          </p:nvPr>
        </p:nvSpPr>
        <p:spPr/>
        <p:txBody>
          <a:bodyPr/>
          <a:lstStyle/>
          <a:p>
            <a:fld id="{87D77045-401A-4D5E-BFE3-54C21A8A6634}"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43653DA-8BF4-4869-96FE-9BCF43372D46}" type="datetimeFigureOut">
              <a:rPr lang="ru-RU" smtClean="0"/>
              <a:pPr/>
              <a:t>14.05.2020</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72AC53DF-4216-466D-99A7-94400E6C2A25}" type="slidenum">
              <a:rPr lang="ru-RU" smtClean="0"/>
              <a:pPr/>
              <a:t>‹#›</a:t>
            </a:fld>
            <a:endParaRPr kumimoji="0" lang="ru-RU"/>
          </a:p>
        </p:txBody>
      </p:sp>
    </p:spTree>
    <p:extLst>
      <p:ext uri="{BB962C8B-B14F-4D97-AF65-F5344CB8AC3E}">
        <p14:creationId xmlns:p14="http://schemas.microsoft.com/office/powerpoint/2010/main" val="394363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6" name="Footer Placeholder 5"/>
          <p:cNvSpPr>
            <a:spLocks noGrp="1"/>
          </p:cNvSpPr>
          <p:nvPr>
            <p:ph type="ftr" sz="quarter" idx="11"/>
          </p:nvPr>
        </p:nvSpPr>
        <p:spPr/>
        <p:txBody>
          <a:bodyPr/>
          <a:lstStyle/>
          <a:p>
            <a:pPr algn="r"/>
            <a:endParaRPr kumimoji="0" lang="ru-RU" sz="1100">
              <a:solidFill>
                <a:schemeClr val="tx2"/>
              </a:solidFill>
            </a:endParaRPr>
          </a:p>
        </p:txBody>
      </p:sp>
      <p:sp>
        <p:nvSpPr>
          <p:cNvPr id="7" name="Slide Number Placeholder 6"/>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164123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3849043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901808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1998400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4"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3803258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4"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343347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3545039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5"/>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177536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B7129108-AC8D-4212-9283-60D9E99BF07A}" type="datetimeFigureOut">
              <a:rPr lang="ru-RU" smtClean="0"/>
              <a:pPr/>
              <a:t>14.05.2020</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241949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DED3D3-6235-4F4C-B439-DF277FB555A7}" type="datetimeFigureOut">
              <a:rPr lang="ru-RU" smtClean="0"/>
              <a:pPr/>
              <a:t>14.05.2020</a:t>
            </a:fld>
            <a:endParaRPr kumimoji="0" lang="ru-RU"/>
          </a:p>
        </p:txBody>
      </p:sp>
      <p:sp>
        <p:nvSpPr>
          <p:cNvPr id="5" name="Footer Placeholder 4"/>
          <p:cNvSpPr>
            <a:spLocks noGrp="1"/>
          </p:cNvSpPr>
          <p:nvPr>
            <p:ph type="ftr" sz="quarter" idx="11"/>
          </p:nvPr>
        </p:nvSpPr>
        <p:spPr/>
        <p:txBody>
          <a:bodyPr/>
          <a:lstStyle/>
          <a:p>
            <a:endParaRPr kumimoji="0" lang="ru-RU"/>
          </a:p>
        </p:txBody>
      </p:sp>
      <p:sp>
        <p:nvSpPr>
          <p:cNvPr id="6" name="Slide Number Placeholder 5"/>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407393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B5F1E3E-4B2F-4895-B65E-28B2E64F39F6}" type="datetimeFigureOut">
              <a:rPr lang="ru-RU" smtClean="0"/>
              <a:pPr/>
              <a:t>14.05.2020</a:t>
            </a:fld>
            <a:endParaRPr kumimoji="0" lang="ru-RU"/>
          </a:p>
        </p:txBody>
      </p:sp>
      <p:sp>
        <p:nvSpPr>
          <p:cNvPr id="6" name="Footer Placeholder 5"/>
          <p:cNvSpPr>
            <a:spLocks noGrp="1"/>
          </p:cNvSpPr>
          <p:nvPr>
            <p:ph type="ftr" sz="quarter" idx="11"/>
          </p:nvPr>
        </p:nvSpPr>
        <p:spPr/>
        <p:txBody>
          <a:bodyPr/>
          <a:lstStyle/>
          <a:p>
            <a:endParaRPr kumimoji="0" lang="ru-RU"/>
          </a:p>
        </p:txBody>
      </p:sp>
      <p:sp>
        <p:nvSpPr>
          <p:cNvPr id="7" name="Slide Number Placeholder 6"/>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361473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3085435-8225-4333-BFFA-0096413F0D76}" type="datetimeFigureOut">
              <a:rPr lang="ru-RU" smtClean="0"/>
              <a:pPr/>
              <a:t>14.05.2020</a:t>
            </a:fld>
            <a:endParaRPr kumimoji="0" lang="ru-RU"/>
          </a:p>
        </p:txBody>
      </p:sp>
      <p:sp>
        <p:nvSpPr>
          <p:cNvPr id="8" name="Footer Placeholder 7"/>
          <p:cNvSpPr>
            <a:spLocks noGrp="1"/>
          </p:cNvSpPr>
          <p:nvPr>
            <p:ph type="ftr" sz="quarter" idx="11"/>
          </p:nvPr>
        </p:nvSpPr>
        <p:spPr/>
        <p:txBody>
          <a:bodyPr/>
          <a:lstStyle/>
          <a:p>
            <a:endParaRPr kumimoji="0" lang="ru-RU"/>
          </a:p>
        </p:txBody>
      </p:sp>
      <p:sp>
        <p:nvSpPr>
          <p:cNvPr id="9" name="Slide Number Placeholder 8"/>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7047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0783C494-2A87-468C-A21B-CB14FB9ABB00}" type="datetimeFigureOut">
              <a:rPr lang="ru-RU" smtClean="0"/>
              <a:pPr/>
              <a:t>14.05.2020</a:t>
            </a:fld>
            <a:endParaRPr kumimoji="0" lang="ru-RU"/>
          </a:p>
        </p:txBody>
      </p:sp>
      <p:sp>
        <p:nvSpPr>
          <p:cNvPr id="5" name="Footer Placeholder 3"/>
          <p:cNvSpPr>
            <a:spLocks noGrp="1"/>
          </p:cNvSpPr>
          <p:nvPr>
            <p:ph type="ftr" sz="quarter" idx="11"/>
          </p:nvPr>
        </p:nvSpPr>
        <p:spPr/>
        <p:txBody>
          <a:bodyPr/>
          <a:lstStyle/>
          <a:p>
            <a:endParaRPr kumimoji="0" lang="ru-RU"/>
          </a:p>
        </p:txBody>
      </p:sp>
      <p:sp>
        <p:nvSpPr>
          <p:cNvPr id="6" name="Slide Number Placeholder 4"/>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834267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2"/>
          <p:cNvSpPr>
            <a:spLocks noGrp="1"/>
          </p:cNvSpPr>
          <p:nvPr>
            <p:ph type="ftr" sz="quarter" idx="11"/>
          </p:nvPr>
        </p:nvSpPr>
        <p:spPr/>
        <p:txBody>
          <a:bodyPr/>
          <a:lstStyle/>
          <a:p>
            <a:pPr algn="r"/>
            <a:endParaRPr kumimoji="0" lang="ru-RU" sz="1100">
              <a:solidFill>
                <a:schemeClr val="tx2"/>
              </a:solidFill>
            </a:endParaRPr>
          </a:p>
        </p:txBody>
      </p:sp>
      <p:sp>
        <p:nvSpPr>
          <p:cNvPr id="6" name="Slide Number Placeholder 3"/>
          <p:cNvSpPr>
            <a:spLocks noGrp="1"/>
          </p:cNvSpPr>
          <p:nvPr>
            <p:ph type="sldNum" sz="quarter" idx="12"/>
          </p:nvPr>
        </p:nvSpPr>
        <p:spPr/>
        <p:txBody>
          <a:body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3086889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BECC0C8-36B8-442A-833D-B6AACE86BB77}" type="datetimeFigureOut">
              <a:rPr lang="ru-RU" smtClean="0"/>
              <a:pPr/>
              <a:t>14.05.2020</a:t>
            </a:fld>
            <a:endParaRPr kumimoji="0" lang="ru-RU"/>
          </a:p>
        </p:txBody>
      </p:sp>
      <p:sp>
        <p:nvSpPr>
          <p:cNvPr id="5" name="Footer Placeholder 5"/>
          <p:cNvSpPr>
            <a:spLocks noGrp="1"/>
          </p:cNvSpPr>
          <p:nvPr>
            <p:ph type="ftr" sz="quarter" idx="11"/>
          </p:nvPr>
        </p:nvSpPr>
        <p:spPr/>
        <p:txBody>
          <a:bodyPr/>
          <a:lstStyle/>
          <a:p>
            <a:endParaRPr kumimoji="0" lang="ru-RU"/>
          </a:p>
        </p:txBody>
      </p:sp>
      <p:sp>
        <p:nvSpPr>
          <p:cNvPr id="6" name="Slide Number Placeholder 6"/>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361021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1E20EC5-AC53-4169-941E-EDF10CD23748}" type="datetimeFigureOut">
              <a:rPr lang="ru-RU" smtClean="0"/>
              <a:pPr/>
              <a:t>14.05.2020</a:t>
            </a:fld>
            <a:endParaRPr kumimoji="0" lang="ru-RU"/>
          </a:p>
        </p:txBody>
      </p:sp>
      <p:sp>
        <p:nvSpPr>
          <p:cNvPr id="6" name="Footer Placeholder 5"/>
          <p:cNvSpPr>
            <a:spLocks noGrp="1"/>
          </p:cNvSpPr>
          <p:nvPr>
            <p:ph type="ftr" sz="quarter" idx="11"/>
          </p:nvPr>
        </p:nvSpPr>
        <p:spPr/>
        <p:txBody>
          <a:bodyPr/>
          <a:lstStyle/>
          <a:p>
            <a:endParaRPr kumimoji="0" lang="ru-RU"/>
          </a:p>
        </p:txBody>
      </p:sp>
      <p:sp>
        <p:nvSpPr>
          <p:cNvPr id="7" name="Slide Number Placeholder 6"/>
          <p:cNvSpPr>
            <a:spLocks noGrp="1"/>
          </p:cNvSpPr>
          <p:nvPr>
            <p:ph type="sldNum" sz="quarter" idx="12"/>
          </p:nvPr>
        </p:nvSpPr>
        <p:spPr/>
        <p:txBody>
          <a:bodyPr/>
          <a:lstStyle/>
          <a:p>
            <a:fld id="{1AD93096-5B34-4342-9326-69289CEAE4C2}" type="slidenum">
              <a:rPr lang="ru-RU" smtClean="0"/>
              <a:pPr/>
              <a:t>‹#›</a:t>
            </a:fld>
            <a:endParaRPr kumimoji="0" lang="ru-RU"/>
          </a:p>
        </p:txBody>
      </p:sp>
    </p:spTree>
    <p:extLst>
      <p:ext uri="{BB962C8B-B14F-4D97-AF65-F5344CB8AC3E}">
        <p14:creationId xmlns:p14="http://schemas.microsoft.com/office/powerpoint/2010/main" val="397080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D3816DF-213E-421B-92D3-C068DBB023D6}" type="datetimeFigureOut">
              <a:rPr kumimoji="0" lang="ru-RU" smtClean="0">
                <a:solidFill>
                  <a:schemeClr val="tx2"/>
                </a:solidFill>
              </a:rPr>
              <a:pPr/>
              <a:t>14.05.2020</a:t>
            </a:fld>
            <a:endParaRPr kumimoji="0" lang="ru-RU" sz="1100">
              <a:solidFill>
                <a:schemeClr val="tx2"/>
              </a:solidFill>
            </a:endParaRP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kumimoji="0" lang="ru-RU" sz="1100">
              <a:solidFill>
                <a:schemeClr val="tx2"/>
              </a:solidFill>
            </a:endParaRP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lgn="l"/>
            <a:fld id="{72AC53DF-4216-466D-99A7-94400E6C2A25}" type="slidenum">
              <a:rPr kumimoji="0" lang="ru-RU" sz="1200" smtClean="0">
                <a:solidFill>
                  <a:schemeClr val="tx2"/>
                </a:solidFill>
              </a:rPr>
              <a:pPr algn="l"/>
              <a:t>‹#›</a:t>
            </a:fld>
            <a:endParaRPr kumimoji="0" lang="ru-RU" sz="1200">
              <a:solidFill>
                <a:schemeClr val="tx2"/>
              </a:solidFill>
            </a:endParaRPr>
          </a:p>
        </p:txBody>
      </p:sp>
    </p:spTree>
    <p:extLst>
      <p:ext uri="{BB962C8B-B14F-4D97-AF65-F5344CB8AC3E}">
        <p14:creationId xmlns:p14="http://schemas.microsoft.com/office/powerpoint/2010/main" val="4099441159"/>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866443" y="4293097"/>
            <a:ext cx="6620967" cy="288032"/>
          </a:xfrm>
        </p:spPr>
        <p:txBody>
          <a:bodyPr/>
          <a:lstStyle/>
          <a:p>
            <a:pPr algn="ctr"/>
            <a:r>
              <a:rPr lang="ru-RU" dirty="0" smtClean="0"/>
              <a:t> </a:t>
            </a:r>
            <a:br>
              <a:rPr lang="ru-RU" dirty="0" smtClean="0"/>
            </a:br>
            <a:r>
              <a:rPr lang="ru-RU" dirty="0" smtClean="0"/>
              <a:t>Правовые последствия участия в незаконном обороте наркотических средств и психотропных веществ</a:t>
            </a:r>
            <a:br>
              <a:rPr lang="ru-RU" dirty="0" smtClean="0"/>
            </a:br>
            <a:endParaRPr lang="ru-RU" dirty="0"/>
          </a:p>
        </p:txBody>
      </p:sp>
      <p:sp>
        <p:nvSpPr>
          <p:cNvPr id="5" name="Rectangle 4"/>
          <p:cNvSpPr>
            <a:spLocks noGrp="1"/>
          </p:cNvSpPr>
          <p:nvPr>
            <p:ph type="body" idx="1"/>
          </p:nvPr>
        </p:nvSpPr>
        <p:spPr/>
        <p:txBody>
          <a:bodyPr/>
          <a:lstStyle/>
          <a:p>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332656"/>
            <a:ext cx="8003232" cy="6022904"/>
          </a:xfrm>
        </p:spPr>
        <p:txBody>
          <a:bodyPr/>
          <a:lstStyle/>
          <a:p>
            <a:r>
              <a:rPr lang="ru-RU" dirty="0" smtClean="0"/>
              <a:t>Употребление наркотических средств или участие в их распространении может значительно уменьшить жизненные возможности, ухудшить качество его жизни. Кроме того, важнейшим фактором достижения жизненного успеха является здоровье, которое, безусловно, страдает от потребления НС и ПВ и является невосполнимым ресурсом.  </a:t>
            </a:r>
          </a:p>
          <a:p>
            <a:endParaRPr lang="ru-RU" dirty="0"/>
          </a:p>
        </p:txBody>
      </p:sp>
      <p:pic>
        <p:nvPicPr>
          <p:cNvPr id="4" name="Рисунок 3" descr="наркота9.jpg"/>
          <p:cNvPicPr>
            <a:picLocks noChangeAspect="1"/>
          </p:cNvPicPr>
          <p:nvPr/>
        </p:nvPicPr>
        <p:blipFill>
          <a:blip r:embed="rId2" cstate="print"/>
          <a:stretch>
            <a:fillRect/>
          </a:stretch>
        </p:blipFill>
        <p:spPr>
          <a:xfrm>
            <a:off x="2699792" y="3344108"/>
            <a:ext cx="3361503" cy="223224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sz="half" idx="2"/>
          </p:nvPr>
        </p:nvSpPr>
        <p:spPr>
          <a:xfrm>
            <a:off x="1115616" y="332657"/>
            <a:ext cx="7056784" cy="1512168"/>
          </a:xfrm>
        </p:spPr>
        <p:txBody>
          <a:bodyPr>
            <a:normAutofit/>
          </a:bodyPr>
          <a:lstStyle/>
          <a:p>
            <a:pPr marL="0" indent="0">
              <a:buNone/>
            </a:pPr>
            <a:r>
              <a:rPr lang="ru-RU" sz="2800" dirty="0" smtClean="0"/>
              <a:t>Административная </a:t>
            </a:r>
            <a:r>
              <a:rPr lang="ru-RU" sz="2800" dirty="0" smtClean="0"/>
              <a:t>и </a:t>
            </a:r>
            <a:r>
              <a:rPr lang="ru-RU" sz="2800" dirty="0" smtClean="0"/>
              <a:t>уголовная </a:t>
            </a:r>
            <a:r>
              <a:rPr lang="ru-RU" sz="2800" dirty="0" smtClean="0"/>
              <a:t>ответственность за правонарушения, связанные с наркотиками.</a:t>
            </a:r>
            <a:endParaRPr lang="ru-RU" sz="2800" dirty="0"/>
          </a:p>
        </p:txBody>
      </p:sp>
      <p:sp>
        <p:nvSpPr>
          <p:cNvPr id="8" name="Содержимое 7"/>
          <p:cNvSpPr>
            <a:spLocks noGrp="1"/>
          </p:cNvSpPr>
          <p:nvPr>
            <p:ph sz="quarter" idx="4"/>
          </p:nvPr>
        </p:nvSpPr>
        <p:spPr>
          <a:xfrm>
            <a:off x="827584" y="2348880"/>
            <a:ext cx="7859217" cy="4069509"/>
          </a:xfrm>
        </p:spPr>
        <p:txBody>
          <a:bodyPr>
            <a:normAutofit fontScale="77500" lnSpcReduction="20000"/>
          </a:bodyPr>
          <a:lstStyle/>
          <a:p>
            <a:r>
              <a:rPr lang="ru-RU" sz="2600" dirty="0" smtClean="0"/>
              <a:t>Согласно законодательству Российской Федерации, </a:t>
            </a:r>
            <a:r>
              <a:rPr lang="ru-RU" sz="2600" dirty="0" err="1" smtClean="0"/>
              <a:t>наркозависимость</a:t>
            </a:r>
            <a:r>
              <a:rPr lang="ru-RU" sz="2600" dirty="0" smtClean="0"/>
              <a:t> в нашей стране не является преступлением и не подлежит принудительному лечению. Однако, в соответствии с Федеральным законом  «О наркотических средствах и психотропных веществах» от 08.01.1998 № 3-ФЗ, употребление наркотических средств и психотропных веществ (далее – НС и ПВ) без назначения врача является незаконным. «Кодекс РФ об административных правонарушениях» </a:t>
            </a:r>
            <a:r>
              <a:rPr lang="ru-RU" sz="2600" dirty="0" smtClean="0"/>
              <a:t>включает </a:t>
            </a:r>
            <a:r>
              <a:rPr lang="ru-RU" sz="2600" dirty="0" smtClean="0"/>
              <a:t>в себя несколько статей, связанных с употреблением гражданином наркотиков. Как правило, подростков касаются две их них: 6.9 и 20.20, в качестве наказания они предполагают штраф до 5 тысяч рублей либо административный арест на срок до 15 суток.</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404664"/>
            <a:ext cx="7787208" cy="4536504"/>
          </a:xfrm>
        </p:spPr>
        <p:txBody>
          <a:bodyPr>
            <a:normAutofit lnSpcReduction="10000"/>
          </a:bodyPr>
          <a:lstStyle/>
          <a:p>
            <a:r>
              <a:rPr lang="ru-RU" dirty="0" smtClean="0"/>
              <a:t>Административной ответственности подлежит лицо, достигшее к моменту совершения административного правонарушения 16 </a:t>
            </a:r>
            <a:r>
              <a:rPr lang="ru-RU" dirty="0" smtClean="0"/>
              <a:t>лет.</a:t>
            </a:r>
            <a:endParaRPr lang="ru-RU" b="1" dirty="0" smtClean="0"/>
          </a:p>
          <a:p>
            <a:r>
              <a:rPr lang="ru-RU" dirty="0" smtClean="0"/>
              <a:t>Если употребившему запрещенное вещество подростку не исполнилось 16, то административное наказание возлагается на его родителей (законных представителей</a:t>
            </a:r>
            <a:r>
              <a:rPr lang="ru-RU" dirty="0" smtClean="0"/>
              <a:t>). </a:t>
            </a:r>
            <a:endParaRPr lang="ru-RU" b="1" dirty="0" smtClean="0"/>
          </a:p>
          <a:p>
            <a:r>
              <a:rPr lang="ru-RU" dirty="0" smtClean="0"/>
              <a:t>	Ответственность за участие в распространении наркотиков в зависимости от размеров и обстоятельств содеянного может быть как административной, так и уголовной. Уголовной ответственности, согласно ст. 20 УК РФ, также подлежит лицо с 16 лет, но за некоторые преступления, например, в сфере НОН это хищение и вымогательство – с 14.</a:t>
            </a:r>
            <a:endParaRPr lang="ru-RU" dirty="0"/>
          </a:p>
        </p:txBody>
      </p:sp>
      <p:pic>
        <p:nvPicPr>
          <p:cNvPr id="4" name="Рисунок 3" descr="наркота10.jpg"/>
          <p:cNvPicPr>
            <a:picLocks noChangeAspect="1"/>
          </p:cNvPicPr>
          <p:nvPr/>
        </p:nvPicPr>
        <p:blipFill>
          <a:blip r:embed="rId2" cstate="print"/>
          <a:stretch>
            <a:fillRect/>
          </a:stretch>
        </p:blipFill>
        <p:spPr>
          <a:xfrm>
            <a:off x="3707904" y="4653136"/>
            <a:ext cx="3707904" cy="191961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7700" y="980729"/>
            <a:ext cx="6711654" cy="5267678"/>
          </a:xfrm>
        </p:spPr>
        <p:txBody>
          <a:bodyPr/>
          <a:lstStyle/>
          <a:p>
            <a:r>
              <a:rPr lang="ru-RU" sz="2400" dirty="0" smtClean="0"/>
              <a:t>С 1997 года в России введен и исполняется мораторий на смертную казнь, но законодательство по отношению к сбытчикам наркотиков несколько раз ужесточалось. Сейчас по двум </a:t>
            </a:r>
            <a:r>
              <a:rPr lang="ru-RU" sz="2400" dirty="0" err="1" smtClean="0"/>
              <a:t>наркостатьям</a:t>
            </a:r>
            <a:r>
              <a:rPr lang="ru-RU" sz="2400" dirty="0" smtClean="0"/>
              <a:t> - за сбыт и контрабанду наркотиков - взрослому человеку можно сесть пожизненно, и такие прецеденты уже были. </a:t>
            </a:r>
          </a:p>
          <a:p>
            <a:endParaRPr lang="ru-RU" dirty="0"/>
          </a:p>
        </p:txBody>
      </p:sp>
      <p:pic>
        <p:nvPicPr>
          <p:cNvPr id="4" name="Рисунок 3" descr="наркота.jpeg"/>
          <p:cNvPicPr>
            <a:picLocks noChangeAspect="1"/>
          </p:cNvPicPr>
          <p:nvPr/>
        </p:nvPicPr>
        <p:blipFill>
          <a:blip r:embed="rId2" cstate="print"/>
          <a:stretch>
            <a:fillRect/>
          </a:stretch>
        </p:blipFill>
        <p:spPr>
          <a:xfrm>
            <a:off x="5436096" y="4221088"/>
            <a:ext cx="2945904" cy="2209428"/>
          </a:xfrm>
          <a:prstGeom prst="rect">
            <a:avLst/>
          </a:prstGeom>
          <a:ln>
            <a:noFill/>
          </a:ln>
          <a:effectLst>
            <a:softEdge rad="112500"/>
          </a:effectLst>
        </p:spPr>
      </p:pic>
      <p:pic>
        <p:nvPicPr>
          <p:cNvPr id="5" name="Рисунок 4" descr="наркота1.jpg"/>
          <p:cNvPicPr>
            <a:picLocks noChangeAspect="1"/>
          </p:cNvPicPr>
          <p:nvPr/>
        </p:nvPicPr>
        <p:blipFill>
          <a:blip r:embed="rId3" cstate="print"/>
          <a:stretch>
            <a:fillRect/>
          </a:stretch>
        </p:blipFill>
        <p:spPr>
          <a:xfrm>
            <a:off x="1691680" y="4725144"/>
            <a:ext cx="3100328" cy="1707004"/>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7700" y="452719"/>
            <a:ext cx="6711654" cy="5352546"/>
          </a:xfrm>
        </p:spPr>
        <p:txBody>
          <a:bodyPr>
            <a:normAutofit/>
          </a:bodyPr>
          <a:lstStyle/>
          <a:p>
            <a:r>
              <a:rPr lang="ru-RU" sz="1800" dirty="0" smtClean="0"/>
              <a:t>В 2018 году наблюдается рост преступлений, совершенных учащимися образовательных организаций региона. В печальном лидерстве - Челябинск, Магнитогорск, Верхнеуральск и Озерск. Как правило, это участие в распространении наркотиков путем бесконтактной передачи, т.н. закладки. Почему подростки – потому что легче </a:t>
            </a:r>
            <a:r>
              <a:rPr lang="ru-RU" sz="1800" dirty="0" err="1" smtClean="0"/>
              <a:t>сооблазнить</a:t>
            </a:r>
            <a:r>
              <a:rPr lang="ru-RU" sz="1800" dirty="0" smtClean="0"/>
              <a:t> легкими деньгами и дать ложную информацию о правовом статусе таких продаж. Для особо глупых – это все законно. Иногда говорится – эта деятельность законна мы предоставляем вам полную правовую защиту, консультации юриста. На самом деле, разумеется,  все это оказывается ложью.</a:t>
            </a:r>
          </a:p>
          <a:p>
            <a:endParaRPr lang="ru-RU" dirty="0"/>
          </a:p>
        </p:txBody>
      </p:sp>
      <p:pic>
        <p:nvPicPr>
          <p:cNvPr id="4" name="Рисунок 3" descr="наркота2.jpg"/>
          <p:cNvPicPr>
            <a:picLocks noChangeAspect="1"/>
          </p:cNvPicPr>
          <p:nvPr/>
        </p:nvPicPr>
        <p:blipFill>
          <a:blip r:embed="rId2" cstate="print"/>
          <a:stretch>
            <a:fillRect/>
          </a:stretch>
        </p:blipFill>
        <p:spPr>
          <a:xfrm>
            <a:off x="3707904" y="4509120"/>
            <a:ext cx="2983517" cy="190613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88640"/>
            <a:ext cx="8075240" cy="6166920"/>
          </a:xfrm>
        </p:spPr>
        <p:txBody>
          <a:bodyPr>
            <a:normAutofit/>
          </a:bodyPr>
          <a:lstStyle/>
          <a:p>
            <a:r>
              <a:rPr lang="ru-RU" sz="1600" dirty="0" smtClean="0"/>
              <a:t>Отдельно остановлюсь на еще одной статье УК РФ, где подростки зачастую уже оказываются не фигурантами, а потерпевшим. Это статья 230 УК РФ «Склонение к потреблению наркотических средств, психотропных веществ или их аналогов». Суды наказывают это преступление достаточно сурово, потом у что речь идет о защите здоровья других граждан. Так, в апреле 2018 года  сотрудниками ОМВД России по </a:t>
            </a:r>
            <a:r>
              <a:rPr lang="ru-RU" sz="1600" dirty="0" err="1" smtClean="0"/>
              <a:t>Ашинскому</a:t>
            </a:r>
            <a:r>
              <a:rPr lang="ru-RU" sz="1600" dirty="0" smtClean="0"/>
              <a:t> району было установлено, что житель г. Аши 34х лет неоднократно </a:t>
            </a:r>
            <a:r>
              <a:rPr lang="ru-RU" sz="1600" dirty="0" smtClean="0"/>
              <a:t>склонял </a:t>
            </a:r>
            <a:r>
              <a:rPr lang="ru-RU" sz="1600" dirty="0" smtClean="0"/>
              <a:t>к употреблению наркотиков пятерых несовершеннолетних школьниц этого же города. Причем, предлагая девушкам опасный наркотик синтетического ряда, мужчина утверждал, что данное наркотическое средство не опасно для здоровья, не вызывает зависимости, но помогает получить эйфорию. По данному факту было возбуждено, расследовано и направлено в суд  уголовное дело по ч. 3 ст. 230 УК РФ «Склонение к потреблению наркотических средств, психотропных веществ или их аналогов». </a:t>
            </a:r>
            <a:endParaRPr lang="ru-RU" dirty="0"/>
          </a:p>
        </p:txBody>
      </p:sp>
      <p:pic>
        <p:nvPicPr>
          <p:cNvPr id="4" name="Рисунок 3" descr="наркота3.jpg"/>
          <p:cNvPicPr>
            <a:picLocks noChangeAspect="1"/>
          </p:cNvPicPr>
          <p:nvPr/>
        </p:nvPicPr>
        <p:blipFill>
          <a:blip r:embed="rId2" cstate="print"/>
          <a:stretch>
            <a:fillRect/>
          </a:stretch>
        </p:blipFill>
        <p:spPr>
          <a:xfrm>
            <a:off x="3347864" y="4163772"/>
            <a:ext cx="2880320" cy="2157460"/>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827700" y="548681"/>
            <a:ext cx="6711654" cy="4824536"/>
          </a:xfrm>
        </p:spPr>
        <p:txBody>
          <a:bodyPr>
            <a:normAutofit/>
          </a:bodyPr>
          <a:lstStyle/>
          <a:p>
            <a:r>
              <a:rPr lang="ru-RU" sz="1800" dirty="0" smtClean="0"/>
              <a:t>Задумайтесь. Вполне невинная, на первый взгляд, ситуация, когда старший друг приносит наркотики и уговорами, высмеиванием или угрозами предлагает их принять – это не что иное как преступление</a:t>
            </a:r>
          </a:p>
          <a:p>
            <a:r>
              <a:rPr lang="ru-RU" sz="1800" dirty="0" smtClean="0"/>
              <a:t>Далее кратко перечислим другие действия, связанные с незаконным оборотом наркотиков, и карающиеся по закону. </a:t>
            </a:r>
          </a:p>
          <a:p>
            <a:r>
              <a:rPr lang="ru-RU" sz="1800" dirty="0" smtClean="0"/>
              <a:t> Приобретение, хранение, перевозка, переработка без цели сбыта НС и ПВ, а также растений, содержащих НС и ПВ, регулируется КоАП РФ, если размер вещества не достигает </a:t>
            </a:r>
            <a:r>
              <a:rPr lang="ru-RU" sz="1800" dirty="0" smtClean="0"/>
              <a:t>значительного (все эти размеры установлены постановлением Правительства РФ № 1002 от 01.10.2012). </a:t>
            </a:r>
          </a:p>
          <a:p>
            <a:endParaRPr lang="ru-RU" dirty="0"/>
          </a:p>
        </p:txBody>
      </p:sp>
      <p:pic>
        <p:nvPicPr>
          <p:cNvPr id="4" name="Рисунок 3" descr="наркота4.jpg"/>
          <p:cNvPicPr>
            <a:picLocks noChangeAspect="1"/>
          </p:cNvPicPr>
          <p:nvPr/>
        </p:nvPicPr>
        <p:blipFill>
          <a:blip r:embed="rId2" cstate="print"/>
          <a:stretch>
            <a:fillRect/>
          </a:stretch>
        </p:blipFill>
        <p:spPr>
          <a:xfrm>
            <a:off x="2627784" y="4509120"/>
            <a:ext cx="3940696" cy="2185855"/>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2"/>
          </p:nvPr>
        </p:nvSpPr>
        <p:spPr>
          <a:xfrm>
            <a:off x="395536" y="476672"/>
            <a:ext cx="4608512" cy="5941717"/>
          </a:xfrm>
        </p:spPr>
        <p:txBody>
          <a:bodyPr>
            <a:noAutofit/>
          </a:bodyPr>
          <a:lstStyle/>
          <a:p>
            <a:r>
              <a:rPr lang="ru-RU" sz="1400" dirty="0" smtClean="0"/>
              <a:t>Стоит отметить, что вес синтетических наркотиков, достаточный для уголовной ответственности, ничтожно мал и может составлять доли грамма. </a:t>
            </a:r>
          </a:p>
          <a:p>
            <a:r>
              <a:rPr lang="ru-RU" sz="1400" dirty="0" smtClean="0"/>
              <a:t>Важно </a:t>
            </a:r>
            <a:r>
              <a:rPr lang="ru-RU" sz="1400" dirty="0" smtClean="0"/>
              <a:t>знать, что каждый наркозависимый – это потенциальный нарушитель закона. </a:t>
            </a:r>
            <a:r>
              <a:rPr lang="ru-RU" sz="1400" dirty="0" err="1" smtClean="0"/>
              <a:t>Наркопотребителями</a:t>
            </a:r>
            <a:r>
              <a:rPr lang="ru-RU" sz="1400" dirty="0" smtClean="0"/>
              <a:t> совершается значительная часть преступлений против имущества и жизни граждан (это разбои, кражи, грабежи с целью добычи денег на очередную дозу). Эти преступления </a:t>
            </a:r>
            <a:r>
              <a:rPr lang="ru-RU" sz="1400" dirty="0" err="1" smtClean="0"/>
              <a:t>наркопотребители</a:t>
            </a:r>
            <a:r>
              <a:rPr lang="ru-RU" sz="1400" dirty="0" smtClean="0"/>
              <a:t> совершают, как правило, находясь в состоянии наркотического опьянения. </a:t>
            </a:r>
          </a:p>
          <a:p>
            <a:r>
              <a:rPr lang="ru-RU" sz="1400" dirty="0" smtClean="0"/>
              <a:t>Наркозависимые лица, работающие на производстве, являются не только потенциальными источниками аварий и катастроф, но и могут быть использованы террористическими организациями в целях проведения подрывных акций. </a:t>
            </a:r>
          </a:p>
          <a:p>
            <a:endParaRPr lang="ru-RU" sz="1400" dirty="0"/>
          </a:p>
        </p:txBody>
      </p:sp>
      <p:pic>
        <p:nvPicPr>
          <p:cNvPr id="8" name="Содержимое 7" descr="наркота5.jpg"/>
          <p:cNvPicPr>
            <a:picLocks noGrp="1" noChangeAspect="1"/>
          </p:cNvPicPr>
          <p:nvPr>
            <p:ph sz="quarter" idx="4"/>
          </p:nvPr>
        </p:nvPicPr>
        <p:blipFill>
          <a:blip r:embed="rId2" cstate="print"/>
          <a:stretch>
            <a:fillRect/>
          </a:stretch>
        </p:blipFill>
        <p:spPr>
          <a:xfrm>
            <a:off x="5297776" y="983078"/>
            <a:ext cx="2468885" cy="1413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Рисунок 8" descr="наркота6.jpg"/>
          <p:cNvPicPr>
            <a:picLocks noChangeAspect="1"/>
          </p:cNvPicPr>
          <p:nvPr/>
        </p:nvPicPr>
        <p:blipFill>
          <a:blip r:embed="rId3" cstate="print"/>
          <a:stretch>
            <a:fillRect/>
          </a:stretch>
        </p:blipFill>
        <p:spPr>
          <a:xfrm>
            <a:off x="5448774" y="2780928"/>
            <a:ext cx="2166888" cy="15341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Рисунок 9" descr="наркота7.jpg"/>
          <p:cNvPicPr>
            <a:picLocks noChangeAspect="1"/>
          </p:cNvPicPr>
          <p:nvPr/>
        </p:nvPicPr>
        <p:blipFill>
          <a:blip r:embed="rId4" cstate="print"/>
          <a:stretch>
            <a:fillRect/>
          </a:stretch>
        </p:blipFill>
        <p:spPr>
          <a:xfrm>
            <a:off x="5297776" y="4799041"/>
            <a:ext cx="2916839" cy="16421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одержимое 7"/>
          <p:cNvSpPr>
            <a:spLocks noGrp="1"/>
          </p:cNvSpPr>
          <p:nvPr>
            <p:ph idx="1"/>
          </p:nvPr>
        </p:nvSpPr>
        <p:spPr>
          <a:xfrm>
            <a:off x="683568" y="404664"/>
            <a:ext cx="8003232" cy="5950896"/>
          </a:xfrm>
        </p:spPr>
        <p:txBody>
          <a:bodyPr>
            <a:normAutofit/>
          </a:bodyPr>
          <a:lstStyle/>
          <a:p>
            <a:r>
              <a:rPr lang="ru-RU" sz="2400" dirty="0" smtClean="0"/>
              <a:t>Факты употребления наркотических средств без назначения врача, зафиксированные правоохранительными органами и органами здравоохранения, могут препятствовать: получению водительских прав, разрешений на хранение и ношение оружия, поступления в военные вузы, вузы правоохранительных органов. Факты </a:t>
            </a:r>
            <a:r>
              <a:rPr lang="ru-RU" sz="2400" dirty="0" err="1" smtClean="0"/>
              <a:t>наркопотребления</a:t>
            </a:r>
            <a:r>
              <a:rPr lang="ru-RU" sz="2400" dirty="0" smtClean="0"/>
              <a:t> могут послужить основанием для отказа в приеме на престижные и высокооплачиваемые должности. </a:t>
            </a:r>
          </a:p>
          <a:p>
            <a:endParaRPr lang="ru-RU" sz="2400" dirty="0"/>
          </a:p>
        </p:txBody>
      </p:sp>
      <p:pic>
        <p:nvPicPr>
          <p:cNvPr id="9" name="Рисунок 8" descr="наркота8.jpg"/>
          <p:cNvPicPr>
            <a:picLocks noChangeAspect="1"/>
          </p:cNvPicPr>
          <p:nvPr/>
        </p:nvPicPr>
        <p:blipFill>
          <a:blip r:embed="rId2" cstate="print"/>
          <a:stretch>
            <a:fillRect/>
          </a:stretch>
        </p:blipFill>
        <p:spPr>
          <a:xfrm>
            <a:off x="3775224" y="4536752"/>
            <a:ext cx="1819920" cy="1819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0</TotalTime>
  <Words>747</Words>
  <Application>Microsoft Office PowerPoint</Application>
  <PresentationFormat>Экран (4:3)</PresentationFormat>
  <Paragraphs>18</Paragraphs>
  <Slides>10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Calibri</vt:lpstr>
      <vt:lpstr>Century Gothic</vt:lpstr>
      <vt:lpstr>Wingdings 3</vt:lpstr>
      <vt:lpstr>Ион</vt:lpstr>
      <vt:lpstr>  Правовые последствия участия в незаконном обороте наркотических средств и психотропных веществ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2020-05-14T08:37:26Z</dcterms:created>
  <dcterms:modified xsi:type="dcterms:W3CDTF">2020-05-14T12:55:58Z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