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88" r:id="rId3"/>
    <p:sldId id="389" r:id="rId4"/>
    <p:sldId id="394" r:id="rId5"/>
    <p:sldId id="393" r:id="rId6"/>
    <p:sldId id="392" r:id="rId7"/>
    <p:sldId id="391" r:id="rId8"/>
    <p:sldId id="390" r:id="rId9"/>
    <p:sldId id="406" r:id="rId10"/>
    <p:sldId id="405" r:id="rId11"/>
    <p:sldId id="404" r:id="rId12"/>
    <p:sldId id="403" r:id="rId13"/>
    <p:sldId id="402" r:id="rId14"/>
    <p:sldId id="400" r:id="rId15"/>
    <p:sldId id="401" r:id="rId16"/>
    <p:sldId id="399" r:id="rId17"/>
    <p:sldId id="396" r:id="rId18"/>
    <p:sldId id="416" r:id="rId19"/>
    <p:sldId id="415" r:id="rId20"/>
    <p:sldId id="414" r:id="rId21"/>
    <p:sldId id="413" r:id="rId22"/>
    <p:sldId id="410" r:id="rId23"/>
    <p:sldId id="412" r:id="rId24"/>
    <p:sldId id="411" r:id="rId25"/>
    <p:sldId id="409" r:id="rId26"/>
    <p:sldId id="408" r:id="rId27"/>
    <p:sldId id="40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4E11ED-2E70-45B0-9FA0-C06A59C78BBA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30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358246" cy="342902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Молодым профессионалам</a:t>
            </a:r>
            <a:br>
              <a:rPr lang="ru-RU" sz="7200" dirty="0" smtClean="0">
                <a:solidFill>
                  <a:srgbClr val="7030A0"/>
                </a:solidFill>
              </a:rPr>
            </a:br>
            <a:r>
              <a:rPr lang="ru-RU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br>
              <a:rPr lang="ru-RU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дело </a:t>
            </a:r>
            <a:r>
              <a:rPr lang="ru-RU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1400" dirty="0" smtClean="0">
                <a:solidFill>
                  <a:srgbClr val="7030A0"/>
                </a:solidFill>
              </a:rPr>
              <a:t>43.01.09 Повар, кондитер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виртуальная книжная выставка </a:t>
            </a:r>
            <a:r>
              <a:rPr lang="ru-RU" sz="7200" dirty="0" smtClean="0">
                <a:solidFill>
                  <a:srgbClr val="7030A0"/>
                </a:solidFill>
              </a:rPr>
              <a:t/>
            </a:r>
            <a:br>
              <a:rPr lang="ru-RU" sz="72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неделя предметно-цикловой комиссии </a:t>
            </a:r>
            <a:r>
              <a:rPr lang="ru-RU" sz="2000" dirty="0" err="1" smtClean="0">
                <a:solidFill>
                  <a:srgbClr val="7030A0"/>
                </a:solidFill>
              </a:rPr>
              <a:t>естественно-научного</a:t>
            </a:r>
            <a:r>
              <a:rPr lang="ru-RU" sz="2000" dirty="0" smtClean="0">
                <a:solidFill>
                  <a:srgbClr val="7030A0"/>
                </a:solidFill>
              </a:rPr>
              <a:t> профиля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429132"/>
            <a:ext cx="8429684" cy="107157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Библиотека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ГБОУ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ПОО «Златоустовский техникум технологий и экономики»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572140"/>
            <a:ext cx="487564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000108"/>
            <a:ext cx="607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Гайворонский</a:t>
            </a:r>
            <a:r>
              <a:rPr lang="ru-RU" sz="1400" dirty="0" smtClean="0"/>
              <a:t>, К. Я. Технологическое оборудование предприятий общественного питания и торговли : учебник / К.Я. </a:t>
            </a:r>
            <a:r>
              <a:rPr lang="ru-RU" sz="1400" dirty="0" err="1" smtClean="0"/>
              <a:t>Гайворонский</a:t>
            </a:r>
            <a:r>
              <a:rPr lang="ru-RU" sz="1400" dirty="0" smtClean="0"/>
              <a:t>, Н.Г. Щеглов. — 2-е изд., </a:t>
            </a:r>
            <a:r>
              <a:rPr lang="ru-RU" sz="1400" dirty="0" err="1" smtClean="0"/>
              <a:t>перераб</a:t>
            </a:r>
            <a:r>
              <a:rPr lang="ru-RU" sz="1400" dirty="0" smtClean="0"/>
              <a:t>. и доп. — Москва 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2019. — 480 с. — (Среднее профессиональное образование). - ISBN 978-5-16-106503-7. -</a:t>
            </a:r>
            <a:endParaRPr lang="ru-RU" sz="1400" dirty="0"/>
          </a:p>
        </p:txBody>
      </p:sp>
      <p:pic>
        <p:nvPicPr>
          <p:cNvPr id="6" name="Рисунок 5" descr="1003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5"/>
            <a:ext cx="1857388" cy="29160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714348" y="3857628"/>
            <a:ext cx="52149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Гайворонский</a:t>
            </a:r>
            <a:r>
              <a:rPr lang="ru-RU" sz="1400" dirty="0" smtClean="0"/>
              <a:t>, К. Я. Технологическое оборудование предприятий общественного питания и торговли : практикум / К.Я. </a:t>
            </a:r>
            <a:r>
              <a:rPr lang="ru-RU" sz="1400" dirty="0" err="1" smtClean="0"/>
              <a:t>Гайворонский</a:t>
            </a:r>
            <a:r>
              <a:rPr lang="ru-RU" sz="1400" dirty="0" smtClean="0"/>
              <a:t>. — Москва 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2018. — 104 с. — (Среднее профессиональное образование). - ISBN 978-5-16-100623-8. </a:t>
            </a:r>
            <a:endParaRPr lang="ru-RU" sz="1400" dirty="0"/>
          </a:p>
        </p:txBody>
      </p:sp>
      <p:pic>
        <p:nvPicPr>
          <p:cNvPr id="8" name="Рисунок 7" descr="9151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000372"/>
            <a:ext cx="2000264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000108"/>
            <a:ext cx="5857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Товарный менеджмент : учеб. пособие / под ред. Т.Н. Ивановой. — </a:t>
            </a:r>
            <a:r>
              <a:rPr lang="ru-RU" sz="1400" dirty="0" smtClean="0"/>
              <a:t>Москва </a:t>
            </a:r>
            <a:r>
              <a:rPr lang="ru-RU" sz="1400" dirty="0" smtClean="0"/>
              <a:t>: ИНФРА-М, 2019. — 234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— </a:t>
            </a:r>
            <a:r>
              <a:rPr lang="ru-RU" sz="1400" dirty="0" err="1" smtClean="0"/>
              <a:t>www.dx.doi.org</a:t>
            </a:r>
            <a:r>
              <a:rPr lang="ru-RU" sz="1400" dirty="0" smtClean="0"/>
              <a:t>/10.12737/711. - ISBN 978-5-16-105151-1. </a:t>
            </a:r>
            <a:endParaRPr lang="ru-RU" sz="1400" dirty="0"/>
          </a:p>
        </p:txBody>
      </p:sp>
      <p:pic>
        <p:nvPicPr>
          <p:cNvPr id="6" name="Рисунок 5" descr="10124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1968963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714744" y="278605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/>
              <a:t>Петрище</a:t>
            </a:r>
            <a:r>
              <a:rPr lang="ru-RU" sz="1400" dirty="0" smtClean="0"/>
              <a:t>, Ф. А.Товарный менеджмент и экспертиза строительных товаров / Ф. А. </a:t>
            </a:r>
            <a:r>
              <a:rPr lang="ru-RU" sz="1400" dirty="0" err="1" smtClean="0"/>
              <a:t>Петрище</a:t>
            </a:r>
            <a:r>
              <a:rPr lang="ru-RU" sz="1400" dirty="0" smtClean="0"/>
              <a:t>. - Москва : Дашков и К, 2018. - 424 с. - ISBN 978-5-394-02418-4. </a:t>
            </a:r>
            <a:endParaRPr lang="ru-RU" sz="1400" dirty="0"/>
          </a:p>
        </p:txBody>
      </p:sp>
      <p:pic>
        <p:nvPicPr>
          <p:cNvPr id="8" name="Рисунок 7" descr="5139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071677"/>
            <a:ext cx="1857388" cy="27767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4286248" y="4643446"/>
            <a:ext cx="46434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Григорян, Е. С. Товароведение : учеб. пособие / Е.С. Григорян. — </a:t>
            </a:r>
            <a:r>
              <a:rPr lang="ru-RU" sz="1400" dirty="0" smtClean="0"/>
              <a:t>Москва </a:t>
            </a:r>
            <a:r>
              <a:rPr lang="ru-RU" sz="1400" dirty="0" smtClean="0"/>
              <a:t>: ИНФРА-М, 2019. — 265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— </a:t>
            </a:r>
            <a:r>
              <a:rPr lang="ru-RU" sz="1400" dirty="0" err="1" smtClean="0"/>
              <a:t>www.dx.doi.org</a:t>
            </a:r>
            <a:r>
              <a:rPr lang="ru-RU" sz="1400" dirty="0" smtClean="0"/>
              <a:t>/10.12737/859. - ISBN 978-5-16-100213-1.</a:t>
            </a:r>
            <a:endParaRPr lang="ru-RU" sz="1400" dirty="0"/>
          </a:p>
        </p:txBody>
      </p:sp>
      <p:pic>
        <p:nvPicPr>
          <p:cNvPr id="10" name="Рисунок 9" descr="10135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3951188"/>
            <a:ext cx="1857388" cy="2906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000108"/>
            <a:ext cx="6357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Товароведение и экспертиза вкусовых товаров : учеб. пособие / Т.Н. Иванова [и др.]. — </a:t>
            </a:r>
            <a:r>
              <a:rPr lang="ru-RU" sz="1400" dirty="0" smtClean="0"/>
              <a:t>Москва </a:t>
            </a:r>
            <a:r>
              <a:rPr lang="ru-RU" sz="1400" dirty="0" smtClean="0"/>
              <a:t>: ИНФРА-М, 2019. — 240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— </a:t>
            </a:r>
            <a:r>
              <a:rPr lang="ru-RU" sz="1400" dirty="0" err="1" smtClean="0"/>
              <a:t>www.dx.doi.org</a:t>
            </a:r>
            <a:r>
              <a:rPr lang="ru-RU" sz="1400" dirty="0" smtClean="0"/>
              <a:t>/10.12737/7207. - ISBN 978-5-16-101617-6.</a:t>
            </a:r>
            <a:endParaRPr lang="ru-RU" sz="1400" dirty="0"/>
          </a:p>
        </p:txBody>
      </p:sp>
      <p:pic>
        <p:nvPicPr>
          <p:cNvPr id="6" name="Рисунок 5" descr="10134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1857388" cy="2897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071802" y="2500306"/>
            <a:ext cx="5500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Нилова, Л. П. Товароведение и экспертиза зерномучных товаров: Учебник / Л.П. Нилова. - 2-e изд. - </a:t>
            </a:r>
            <a:r>
              <a:rPr lang="ru-RU" sz="1400" dirty="0" smtClean="0"/>
              <a:t>Москва:  </a:t>
            </a:r>
            <a:r>
              <a:rPr lang="ru-RU" sz="1400" dirty="0" smtClean="0"/>
              <a:t>ИНФРА-М, 2019. - 448 с.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ISBN 978-5-16-004440-8.</a:t>
            </a:r>
            <a:endParaRPr lang="ru-RU" sz="1400" dirty="0"/>
          </a:p>
        </p:txBody>
      </p:sp>
      <p:pic>
        <p:nvPicPr>
          <p:cNvPr id="8" name="Рисунок 7" descr="10032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071678"/>
            <a:ext cx="1943109" cy="29146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4214810" y="450057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Иванова, Т. Н. Товароведение и экспертиза пищевых концентратов и пищевых добавок : учебник / Т.Н. Иванова, В.М. </a:t>
            </a:r>
            <a:r>
              <a:rPr lang="ru-RU" sz="1400" dirty="0" err="1" smtClean="0"/>
              <a:t>Позняковский</a:t>
            </a:r>
            <a:r>
              <a:rPr lang="ru-RU" sz="1400" dirty="0" smtClean="0"/>
              <a:t>, В.Ф. Добровольский. — 2-е изд., </a:t>
            </a:r>
            <a:r>
              <a:rPr lang="ru-RU" sz="1400" dirty="0" err="1" smtClean="0"/>
              <a:t>испр</a:t>
            </a:r>
            <a:r>
              <a:rPr lang="ru-RU" sz="1400" dirty="0" smtClean="0"/>
              <a:t>. и доп. — Москва : ИНФРА-М, 2020. — 265 с</a:t>
            </a:r>
            <a:r>
              <a:rPr lang="ru-RU" sz="1400" dirty="0" smtClean="0"/>
              <a:t>. — </a:t>
            </a:r>
            <a:r>
              <a:rPr lang="ru-RU" sz="1400" dirty="0" smtClean="0"/>
              <a:t>(Среднее профессиональное образование). - ISBN 978-5-16-108209-6. </a:t>
            </a:r>
            <a:endParaRPr lang="ru-RU" sz="1400" dirty="0"/>
          </a:p>
        </p:txBody>
      </p:sp>
      <p:pic>
        <p:nvPicPr>
          <p:cNvPr id="10" name="Рисунок 9" descr="10464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3786190"/>
            <a:ext cx="1785950" cy="2803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Пучкова</a:t>
            </a:r>
            <a:r>
              <a:rPr lang="ru-RU" sz="1400" dirty="0" smtClean="0"/>
              <a:t>, Ю. С. Товароведение и экспертиза продовольственных товаров. Формы и методы активного обучения : учебно-практическое пособие / Ю. С. </a:t>
            </a:r>
            <a:r>
              <a:rPr lang="ru-RU" sz="1400" dirty="0" err="1" smtClean="0"/>
              <a:t>Пучкова</a:t>
            </a:r>
            <a:r>
              <a:rPr lang="ru-RU" sz="1400" dirty="0" smtClean="0"/>
              <a:t>, С. С. Гурьянова. — 3-е изд. —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К</a:t>
            </a:r>
            <a:r>
              <a:rPr lang="ru-RU" sz="1400" dirty="0" smtClean="0"/>
              <a:t>°, </a:t>
            </a:r>
            <a:r>
              <a:rPr lang="ru-RU" sz="1400" dirty="0" smtClean="0"/>
              <a:t>2018. - 192 с. - ISBN 978-5-394-02989-9.</a:t>
            </a:r>
            <a:endParaRPr lang="ru-RU" sz="1400" dirty="0"/>
          </a:p>
        </p:txBody>
      </p:sp>
      <p:pic>
        <p:nvPicPr>
          <p:cNvPr id="6" name="Рисунок 5" descr="10818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714356"/>
            <a:ext cx="1921436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2357422" y="285749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Елисеева, Л. Г. Товароведение и экспертиза продуктов переработки плодов и овощей / Елисеева Л.Г., Иванова Т.Н., Евдокимова О.В., - 3-е изд. - Москва :Дашков и К, 2018. - 374 с.: ISBN 978-5-394-02366-8. </a:t>
            </a:r>
            <a:endParaRPr lang="ru-RU" sz="1400" dirty="0"/>
          </a:p>
        </p:txBody>
      </p:sp>
      <p:pic>
        <p:nvPicPr>
          <p:cNvPr id="8" name="Рисунок 7" descr="512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285992"/>
            <a:ext cx="1857388" cy="25631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1000100" y="5072074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Замедлина</a:t>
            </a:r>
            <a:r>
              <a:rPr lang="ru-RU" sz="1400" dirty="0" smtClean="0"/>
              <a:t>, Е. А. Товароведение и экспертиза товаров: Учебное пособие / </a:t>
            </a:r>
            <a:r>
              <a:rPr lang="ru-RU" sz="1400" dirty="0" err="1" smtClean="0"/>
              <a:t>Замедлина</a:t>
            </a:r>
            <a:r>
              <a:rPr lang="ru-RU" sz="1400" dirty="0" smtClean="0"/>
              <a:t> Е.А. - Москва </a:t>
            </a:r>
            <a:r>
              <a:rPr lang="ru-RU" sz="1400" dirty="0" smtClean="0"/>
              <a:t>: </a:t>
            </a:r>
            <a:r>
              <a:rPr lang="ru-RU" sz="1400" dirty="0" smtClean="0"/>
              <a:t>РИОР, </a:t>
            </a:r>
            <a:r>
              <a:rPr lang="ru-RU" sz="1400" dirty="0" smtClean="0"/>
              <a:t> </a:t>
            </a:r>
            <a:r>
              <a:rPr lang="ru-RU" sz="1400" dirty="0" smtClean="0"/>
              <a:t>ИНФРА-М, 2019. - 156 с.: - (СПО). - ISBN 978-5-16-103607-5. </a:t>
            </a:r>
            <a:endParaRPr lang="ru-RU" sz="1400" dirty="0"/>
          </a:p>
        </p:txBody>
      </p:sp>
      <p:pic>
        <p:nvPicPr>
          <p:cNvPr id="10" name="Рисунок 9" descr="10210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3786190"/>
            <a:ext cx="1984380" cy="2797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000108"/>
            <a:ext cx="6072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Чебакова</a:t>
            </a:r>
            <a:r>
              <a:rPr lang="ru-RU" sz="1400" dirty="0" smtClean="0"/>
              <a:t>, Г. В. Товароведение, технология и экспертиза пищевых продуктов животного происхождения: учебное пособие / Г.В. </a:t>
            </a:r>
            <a:r>
              <a:rPr lang="ru-RU" sz="1400" dirty="0" err="1" smtClean="0"/>
              <a:t>Чебакова</a:t>
            </a:r>
            <a:r>
              <a:rPr lang="ru-RU" sz="1400" dirty="0" smtClean="0"/>
              <a:t>, И.А. Данилова. - Москва : </a:t>
            </a:r>
            <a:r>
              <a:rPr lang="ru-RU" sz="1400" dirty="0" smtClean="0"/>
              <a:t> </a:t>
            </a:r>
            <a:r>
              <a:rPr lang="ru-RU" sz="1400" dirty="0" smtClean="0"/>
              <a:t>ИНФРА-М, 2020. - 304 с.: - (ВО: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978-5-16-100375-6. </a:t>
            </a:r>
            <a:endParaRPr lang="ru-RU" sz="1400" dirty="0"/>
          </a:p>
        </p:txBody>
      </p:sp>
      <p:pic>
        <p:nvPicPr>
          <p:cNvPr id="7" name="Рисунок 6" descr="10463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785950" cy="25806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488" y="2500306"/>
            <a:ext cx="607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Управление качеством на предприятиях пищевой, перерабатывающей промышленности, торговли и общественного питания : учебник / под общ. ред. проф. В.М. </a:t>
            </a:r>
            <a:r>
              <a:rPr lang="ru-RU" sz="1400" dirty="0" err="1" smtClean="0"/>
              <a:t>Позняковского</a:t>
            </a:r>
            <a:r>
              <a:rPr lang="ru-RU" sz="1400" dirty="0" smtClean="0"/>
              <a:t>. — 3-е изд., </a:t>
            </a:r>
            <a:r>
              <a:rPr lang="ru-RU" sz="1400" dirty="0" err="1" smtClean="0"/>
              <a:t>испр</a:t>
            </a:r>
            <a:r>
              <a:rPr lang="ru-RU" sz="1400" dirty="0" smtClean="0"/>
              <a:t>. и доп. — Москва : ИНФРА-М, 2018. — 336 с. </a:t>
            </a:r>
            <a:r>
              <a:rPr lang="ru-RU" sz="1400" dirty="0" smtClean="0"/>
              <a:t>— </a:t>
            </a:r>
            <a:r>
              <a:rPr lang="ru-RU" sz="1400" dirty="0" smtClean="0"/>
              <a:t>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</a:t>
            </a:r>
            <a:r>
              <a:rPr lang="ru-RU" sz="1400" dirty="0" smtClean="0"/>
              <a:t>—ISBN </a:t>
            </a:r>
            <a:r>
              <a:rPr lang="ru-RU" sz="1400" dirty="0" smtClean="0"/>
              <a:t>978-5-16-100390-9.</a:t>
            </a:r>
            <a:endParaRPr lang="ru-RU" sz="1400" dirty="0"/>
          </a:p>
        </p:txBody>
      </p:sp>
      <p:pic>
        <p:nvPicPr>
          <p:cNvPr id="9" name="Рисунок 8" descr="9258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000240"/>
            <a:ext cx="1714512" cy="26403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3786182" y="5000636"/>
            <a:ext cx="4929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Иванов, Г. Г. Управление торговой организацией: Учебник / Г.Г. Иванов, И.С. Лебедева, Т.В. Панкина. — </a:t>
            </a:r>
            <a:r>
              <a:rPr lang="ru-RU" sz="1400" dirty="0" smtClean="0"/>
              <a:t>Москва </a:t>
            </a:r>
            <a:r>
              <a:rPr lang="ru-RU" sz="1400" dirty="0" smtClean="0"/>
              <a:t>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2020. — 368 с. — (Высшее образование).</a:t>
            </a:r>
            <a:endParaRPr lang="ru-RU" sz="1400" dirty="0"/>
          </a:p>
        </p:txBody>
      </p:sp>
      <p:pic>
        <p:nvPicPr>
          <p:cNvPr id="11" name="Рисунок 10" descr="1044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4143380"/>
            <a:ext cx="1785950" cy="25806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000108"/>
            <a:ext cx="6286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Тыщенко</a:t>
            </a:r>
            <a:r>
              <a:rPr lang="ru-RU" sz="1400" dirty="0" smtClean="0"/>
              <a:t>, Е. А. Товароведение однородных групп непродовольственных товаров: парфюмерно-косметические товары : учебное пособие / Е.А. </a:t>
            </a:r>
            <a:r>
              <a:rPr lang="ru-RU" sz="1400" dirty="0" err="1" smtClean="0"/>
              <a:t>Тыщенко</a:t>
            </a:r>
            <a:r>
              <a:rPr lang="ru-RU" sz="1400" dirty="0" smtClean="0"/>
              <a:t>, В.П. </a:t>
            </a:r>
            <a:r>
              <a:rPr lang="ru-RU" sz="1400" dirty="0" err="1" smtClean="0"/>
              <a:t>Ердакова</a:t>
            </a:r>
            <a:r>
              <a:rPr lang="ru-RU" sz="1400" dirty="0" smtClean="0"/>
              <a:t>, В.М. </a:t>
            </a:r>
            <a:r>
              <a:rPr lang="ru-RU" sz="1400" dirty="0" err="1" smtClean="0"/>
              <a:t>Позняковский</a:t>
            </a:r>
            <a:r>
              <a:rPr lang="ru-RU" sz="1400" dirty="0" smtClean="0"/>
              <a:t>. — Москва : ИНФРА-М, 2020. — 394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</a:t>
            </a:r>
            <a:r>
              <a:rPr lang="ru-RU" sz="1400" dirty="0" smtClean="0"/>
              <a:t>- ISBN 978-5-16-103087-5. </a:t>
            </a:r>
            <a:endParaRPr lang="ru-RU" sz="1400" dirty="0"/>
          </a:p>
        </p:txBody>
      </p:sp>
      <p:pic>
        <p:nvPicPr>
          <p:cNvPr id="6" name="Рисунок 5" descr="10818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1785950" cy="2803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500430" y="264318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/>
              <a:t>Петрище</a:t>
            </a:r>
            <a:r>
              <a:rPr lang="ru-RU" sz="1400" dirty="0" smtClean="0"/>
              <a:t>, Ф. А. Товароведение строительных товаров: Учебное пособие / Ф.А. </a:t>
            </a:r>
            <a:r>
              <a:rPr lang="ru-RU" sz="1400" dirty="0" err="1" smtClean="0"/>
              <a:t>Петрище</a:t>
            </a:r>
            <a:r>
              <a:rPr lang="ru-RU" sz="1400" dirty="0" smtClean="0"/>
              <a:t>, М.А. Черная. - </a:t>
            </a:r>
            <a:r>
              <a:rPr lang="ru-RU" sz="1400" dirty="0" smtClean="0"/>
              <a:t>Москва:  </a:t>
            </a:r>
            <a:r>
              <a:rPr lang="ru-RU" sz="1400" dirty="0" smtClean="0"/>
              <a:t>ФОРУМ: ИНФРА-М, 2019. - 208 с. </a:t>
            </a:r>
            <a:r>
              <a:rPr lang="ru-RU" sz="1400" dirty="0" smtClean="0"/>
              <a:t>- (</a:t>
            </a:r>
            <a:r>
              <a:rPr lang="ru-RU" sz="1400" dirty="0" smtClean="0"/>
              <a:t>Высшее образование). </a:t>
            </a:r>
            <a:r>
              <a:rPr lang="ru-RU" sz="1400" dirty="0" smtClean="0"/>
              <a:t>- ISBN </a:t>
            </a:r>
            <a:r>
              <a:rPr lang="ru-RU" sz="1400" dirty="0" smtClean="0"/>
              <a:t>978-5-8199-0464-0.</a:t>
            </a:r>
            <a:endParaRPr lang="ru-RU" sz="1400" dirty="0"/>
          </a:p>
        </p:txBody>
      </p:sp>
      <p:pic>
        <p:nvPicPr>
          <p:cNvPr id="8" name="Рисунок 7" descr="10023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357430"/>
            <a:ext cx="1971676" cy="29575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4071934" y="442913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Губа, Е. Н. Товароведение, экспертиза и оценка силикатных и древесно-мебельных товаров : учебное пособие / Е.Н. Губа, М.В. Гусева. — Москва : ИНФРА-М, 2019. — 213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</a:t>
            </a:r>
            <a:endParaRPr lang="ru-RU" sz="1400" dirty="0"/>
          </a:p>
        </p:txBody>
      </p:sp>
      <p:pic>
        <p:nvPicPr>
          <p:cNvPr id="10" name="Рисунок 9" descr="10390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3857628"/>
            <a:ext cx="1857388" cy="29160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285860"/>
            <a:ext cx="5715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Иванов, Г. Г. </a:t>
            </a:r>
            <a:r>
              <a:rPr lang="ru-RU" sz="1400" dirty="0" err="1" smtClean="0"/>
              <a:t>Франчайзинг</a:t>
            </a:r>
            <a:r>
              <a:rPr lang="ru-RU" sz="1400" dirty="0" smtClean="0"/>
              <a:t> в торговле: Учебное пособие / Г.Г. Иванов, Е.С. Холин. - </a:t>
            </a:r>
            <a:r>
              <a:rPr lang="ru-RU" sz="1400" dirty="0" smtClean="0"/>
              <a:t>Москва:  ФОРУМ : </a:t>
            </a:r>
            <a:r>
              <a:rPr lang="ru-RU" sz="1400" dirty="0" smtClean="0"/>
              <a:t>ИНФРА-М, 2020. - 104 с.: - (Высшее образование). </a:t>
            </a:r>
            <a:endParaRPr lang="ru-RU" sz="1400" dirty="0"/>
          </a:p>
        </p:txBody>
      </p:sp>
      <p:pic>
        <p:nvPicPr>
          <p:cNvPr id="6" name="Рисунок 5" descr="10391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1785950" cy="26253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786182" y="27146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Чеглов, В. П. Экономика и организация управления розничными торговыми сетями : учебное пособие / В.П. Чеглов. - Москва : Вузовский учебник : ИНФРА-М, 2020. - 288 с. </a:t>
            </a:r>
            <a:endParaRPr lang="ru-RU" sz="1400" dirty="0"/>
          </a:p>
        </p:txBody>
      </p:sp>
      <p:pic>
        <p:nvPicPr>
          <p:cNvPr id="8" name="Рисунок 7" descr="1044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000240"/>
            <a:ext cx="1853771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4143372" y="514351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Свердлов, Г. Я - продавец: все о профессии продавца 21 века / Геннадий Свердлов. - Москва : Интеллектуальная Литература, 2019. - 366 с. - ISBN 978-5-60428-799-6. </a:t>
            </a:r>
            <a:endParaRPr lang="ru-RU" sz="1400" dirty="0"/>
          </a:p>
        </p:txBody>
      </p:sp>
      <p:pic>
        <p:nvPicPr>
          <p:cNvPr id="10" name="Рисунок 9" descr="10785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4000504"/>
            <a:ext cx="1841504" cy="2614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дело</a:t>
            </a:r>
          </a:p>
          <a:p>
            <a:pPr indent="-900000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4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43.01.09 Повар, кондитер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142984"/>
            <a:ext cx="6286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Ратушный, А. С. Всё о еде от А до Я / Ратушный А.С., Аминов С.С. - Москва :Дашков и К, 2016. - 440 с</a:t>
            </a:r>
            <a:r>
              <a:rPr lang="ru-RU" sz="1400" dirty="0" smtClean="0"/>
              <a:t>. - </a:t>
            </a:r>
            <a:r>
              <a:rPr lang="ru-RU" sz="1400" dirty="0" smtClean="0"/>
              <a:t>ISBN 978-5-394-02484-9.</a:t>
            </a:r>
            <a:endParaRPr lang="ru-RU" sz="1400" dirty="0"/>
          </a:p>
        </p:txBody>
      </p:sp>
      <p:pic>
        <p:nvPicPr>
          <p:cNvPr id="8" name="Рисунок 7" descr="5578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1785950" cy="26342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3500430" y="2571744"/>
            <a:ext cx="5143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Терновая, Л. О. Гастрономическая геополитика : монография / Л.О. Терновая. — Москва : ИНФРА-М, 2020. — 243 с. — (Научная мысль). </a:t>
            </a:r>
            <a:r>
              <a:rPr lang="ru-RU" sz="1400" dirty="0" smtClean="0"/>
              <a:t>- </a:t>
            </a:r>
            <a:r>
              <a:rPr lang="ru-RU" sz="1400" dirty="0" smtClean="0"/>
              <a:t>ISBN 978-5-16-107196-0. </a:t>
            </a:r>
            <a:endParaRPr lang="ru-RU" sz="1400" dirty="0"/>
          </a:p>
        </p:txBody>
      </p:sp>
      <p:pic>
        <p:nvPicPr>
          <p:cNvPr id="10" name="Рисунок 9" descr="9998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285992"/>
            <a:ext cx="1857388" cy="29160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2214546" y="528638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Васюкова, А. Т. Кухни народов мира : учебник для бакалавров / А. Т. Васюкова, Н. М. Варварина ; под ред. </a:t>
            </a:r>
            <a:r>
              <a:rPr lang="ru-RU" sz="1400" dirty="0" smtClean="0"/>
              <a:t> </a:t>
            </a:r>
            <a:r>
              <a:rPr lang="ru-RU" sz="1400" dirty="0" smtClean="0"/>
              <a:t>А. Т. Васюковой. —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К</a:t>
            </a:r>
            <a:r>
              <a:rPr lang="ru-RU" sz="1400" dirty="0" smtClean="0"/>
              <a:t>°, </a:t>
            </a:r>
            <a:r>
              <a:rPr lang="ru-RU" sz="1400" dirty="0" smtClean="0"/>
              <a:t>2019. — 336 с. - ISBN 978-5-394-03040-6. -</a:t>
            </a:r>
            <a:endParaRPr lang="ru-RU" sz="1400" dirty="0"/>
          </a:p>
        </p:txBody>
      </p:sp>
      <p:pic>
        <p:nvPicPr>
          <p:cNvPr id="13" name="Рисунок 12" descr="10816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786190"/>
            <a:ext cx="1928826" cy="27582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дело</a:t>
            </a:r>
          </a:p>
          <a:p>
            <a:pPr indent="-900000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4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43.01.09 Повар, кондитер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00108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Высокотехнологичные производства в общественном питании : учеб. пособие / Т.Л. </a:t>
            </a:r>
            <a:r>
              <a:rPr lang="ru-RU" sz="1400" dirty="0" err="1" smtClean="0"/>
              <a:t>Камоза</a:t>
            </a:r>
            <a:r>
              <a:rPr lang="ru-RU" sz="1400" dirty="0" smtClean="0"/>
              <a:t>, Т.Н. Сафронова, Г.А. </a:t>
            </a:r>
            <a:r>
              <a:rPr lang="ru-RU" sz="1400" dirty="0" err="1" smtClean="0"/>
              <a:t>Губаненко</a:t>
            </a:r>
            <a:r>
              <a:rPr lang="ru-RU" sz="1400" dirty="0" smtClean="0"/>
              <a:t>, С.В. Ивлева. - Красноярск : </a:t>
            </a:r>
            <a:r>
              <a:rPr lang="ru-RU" sz="1400" dirty="0" err="1" smtClean="0"/>
              <a:t>Сиб</a:t>
            </a:r>
            <a:r>
              <a:rPr lang="ru-RU" sz="1400" dirty="0" smtClean="0"/>
              <a:t>. </a:t>
            </a:r>
            <a:r>
              <a:rPr lang="ru-RU" sz="1400" dirty="0" err="1" smtClean="0"/>
              <a:t>федер</a:t>
            </a:r>
            <a:r>
              <a:rPr lang="ru-RU" sz="1400" dirty="0" smtClean="0"/>
              <a:t>. ун-т, 2018. - 96 с. - ISBN 978-5-7638-3850-3. </a:t>
            </a:r>
            <a:endParaRPr lang="ru-RU" sz="1400" dirty="0"/>
          </a:p>
        </p:txBody>
      </p:sp>
      <p:pic>
        <p:nvPicPr>
          <p:cNvPr id="8" name="Рисунок 7" descr="10322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071546"/>
            <a:ext cx="1928826" cy="26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2143108" y="2357430"/>
            <a:ext cx="4214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Кащенко, В. Ф. Оборудование предприятий общественного питания : учебное пособие / В.Ф. Кащенко, Р.В. Кащенко. — 2-е изд., </a:t>
            </a:r>
            <a:r>
              <a:rPr lang="ru-RU" sz="1400" dirty="0" err="1" smtClean="0"/>
              <a:t>перераб</a:t>
            </a:r>
            <a:r>
              <a:rPr lang="ru-RU" sz="1400" dirty="0" smtClean="0"/>
              <a:t>. и доп. — Москва : ИНФРА-М, 2020. — 373 с. — (Среднее профессиональное образование). - ISBN 978-5-16-106640-9.</a:t>
            </a:r>
            <a:endParaRPr lang="ru-RU" sz="1400" dirty="0"/>
          </a:p>
        </p:txBody>
      </p:sp>
      <p:pic>
        <p:nvPicPr>
          <p:cNvPr id="10" name="Рисунок 9" descr="10557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000240"/>
            <a:ext cx="1683571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3500430" y="42862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Блохин, Ю. И. Органическая химия в пищевых биотехнологиях : учебник / Ю.И. Блохин, Т.А. Яркова, О.А. Соколова ; под ред. д-ра хим. наук, проф. Ю.И. Блохина. — Москва : ИНФРА-М, 2018. — 252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</a:t>
            </a:r>
            <a:r>
              <a:rPr lang="ru-RU" sz="1400" dirty="0" smtClean="0"/>
              <a:t>—ISBN </a:t>
            </a:r>
            <a:r>
              <a:rPr lang="ru-RU" sz="1400" dirty="0" smtClean="0"/>
              <a:t>978-5-16-106523-5. </a:t>
            </a:r>
            <a:endParaRPr lang="ru-RU" sz="1400" dirty="0"/>
          </a:p>
        </p:txBody>
      </p:sp>
      <p:pic>
        <p:nvPicPr>
          <p:cNvPr id="13" name="Рисунок 12" descr="9592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3857628"/>
            <a:ext cx="1785951" cy="27950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дело</a:t>
            </a:r>
          </a:p>
          <a:p>
            <a:pPr indent="-900000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4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43.01.09 Повар, кондитер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071546"/>
            <a:ext cx="57864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Рождественская, Л. Н. Гостеприимство и сервис в индустрии питания : учебное пособие / Л.Н. Рождественская, С.И. </a:t>
            </a:r>
            <a:r>
              <a:rPr lang="ru-RU" sz="1400" dirty="0" err="1" smtClean="0"/>
              <a:t>Главчева</a:t>
            </a:r>
            <a:r>
              <a:rPr lang="ru-RU" sz="1400" dirty="0" smtClean="0"/>
              <a:t>, Л.Е. Чередниченко. — Москва : ИНФРА-М, 2020. — 179 с., [4] с. ил.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</a:t>
            </a:r>
            <a:r>
              <a:rPr lang="ru-RU" sz="1400" dirty="0" smtClean="0"/>
              <a:t>- </a:t>
            </a:r>
            <a:r>
              <a:rPr lang="ru-RU" sz="1400" dirty="0" smtClean="0"/>
              <a:t>ISBN 978-5-16-108188-4. </a:t>
            </a:r>
            <a:endParaRPr lang="ru-RU" sz="1400" dirty="0"/>
          </a:p>
        </p:txBody>
      </p:sp>
      <p:pic>
        <p:nvPicPr>
          <p:cNvPr id="8" name="Рисунок 7" descr="10588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1643074" cy="2579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2928926" y="2714620"/>
            <a:ext cx="55721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Мрыхина</a:t>
            </a:r>
            <a:r>
              <a:rPr lang="ru-RU" sz="1400" dirty="0" smtClean="0"/>
              <a:t>, Е. Б. Организация обслуживания на предприятиях общественного питания : учебник / Е.Б. </a:t>
            </a:r>
            <a:r>
              <a:rPr lang="ru-RU" sz="1400" dirty="0" err="1" smtClean="0"/>
              <a:t>Мрыхина</a:t>
            </a:r>
            <a:r>
              <a:rPr lang="ru-RU" sz="1400" dirty="0" smtClean="0"/>
              <a:t>. — Москва 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2020. — 417 с. — (Среднее профессиональное образование). - ISBN 978-5-16-106875-5. </a:t>
            </a:r>
            <a:endParaRPr lang="ru-RU" sz="1400" dirty="0"/>
          </a:p>
        </p:txBody>
      </p:sp>
      <p:pic>
        <p:nvPicPr>
          <p:cNvPr id="10" name="Рисунок 9" descr="10457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285992"/>
            <a:ext cx="1785950" cy="2803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1857356" y="507207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/>
              <a:t>Мрыхина</a:t>
            </a:r>
            <a:r>
              <a:rPr lang="ru-RU" sz="1400" dirty="0" smtClean="0"/>
              <a:t>, Е. Б. Организация производства на предприятиях общественного питания : учеб. пособие / Е.Б. </a:t>
            </a:r>
            <a:r>
              <a:rPr lang="ru-RU" sz="1400" dirty="0" err="1" smtClean="0"/>
              <a:t>Мрыхина</a:t>
            </a:r>
            <a:r>
              <a:rPr lang="ru-RU" sz="1400" dirty="0" smtClean="0"/>
              <a:t>. — Москва 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2019. — 176 с. — (Среднее профессиональное образование). - ISBN 978-5-16-107230-1. </a:t>
            </a:r>
            <a:endParaRPr lang="ru-RU" sz="1400" dirty="0"/>
          </a:p>
        </p:txBody>
      </p:sp>
      <p:pic>
        <p:nvPicPr>
          <p:cNvPr id="13" name="Рисунок 12" descr="10012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714752"/>
            <a:ext cx="1857388" cy="2916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928670"/>
            <a:ext cx="628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Позняковский</a:t>
            </a:r>
            <a:r>
              <a:rPr lang="ru-RU" sz="1400" dirty="0" smtClean="0"/>
              <a:t>, В. М. Безопасность продовольственных товаров (с основами </a:t>
            </a:r>
            <a:r>
              <a:rPr lang="ru-RU" sz="1400" dirty="0" err="1" smtClean="0"/>
              <a:t>нутрициологии</a:t>
            </a:r>
            <a:r>
              <a:rPr lang="ru-RU" sz="1400" dirty="0" smtClean="0"/>
              <a:t>) : учебник / В.М. </a:t>
            </a:r>
            <a:r>
              <a:rPr lang="ru-RU" sz="1400" dirty="0" err="1" smtClean="0"/>
              <a:t>Позняковский</a:t>
            </a:r>
            <a:r>
              <a:rPr lang="ru-RU" sz="1400" dirty="0" smtClean="0"/>
              <a:t>. — Москва : ИНФРА-М, 2020. — 269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978-5-16-101560-5. </a:t>
            </a:r>
            <a:endParaRPr lang="ru-RU" sz="1400" dirty="0"/>
          </a:p>
        </p:txBody>
      </p:sp>
      <p:pic>
        <p:nvPicPr>
          <p:cNvPr id="13" name="Рисунок 12" descr="1073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1428760" cy="2228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Прямоугольник 13"/>
          <p:cNvSpPr/>
          <p:nvPr/>
        </p:nvSpPr>
        <p:spPr>
          <a:xfrm>
            <a:off x="714348" y="2928934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Берновский</a:t>
            </a:r>
            <a:r>
              <a:rPr lang="ru-RU" sz="1400" dirty="0" smtClean="0"/>
              <a:t>, Ю. Н. Безопасность продукции : учебно-практическое пособие / Ю.Н. </a:t>
            </a:r>
            <a:r>
              <a:rPr lang="ru-RU" sz="1400" dirty="0" err="1" smtClean="0"/>
              <a:t>Берновский</a:t>
            </a:r>
            <a:r>
              <a:rPr lang="ru-RU" sz="1400" dirty="0" smtClean="0"/>
              <a:t>. — Москва : ИНФРА-М, 2020. — 254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</a:t>
            </a:r>
            <a:r>
              <a:rPr lang="ru-RU" sz="1400" dirty="0" smtClean="0"/>
              <a:t>— </a:t>
            </a:r>
            <a:r>
              <a:rPr lang="ru-RU" sz="1400" dirty="0" smtClean="0"/>
              <a:t>ISBN 978-5-16-106599-0.</a:t>
            </a:r>
            <a:endParaRPr lang="ru-RU" sz="1400" dirty="0"/>
          </a:p>
        </p:txBody>
      </p:sp>
      <p:pic>
        <p:nvPicPr>
          <p:cNvPr id="15" name="Рисунок 14" descr="9651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735205"/>
            <a:ext cx="1785950" cy="2803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857488" y="4786322"/>
            <a:ext cx="5715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Орленко</a:t>
            </a:r>
            <a:r>
              <a:rPr lang="ru-RU" sz="1400" dirty="0" smtClean="0"/>
              <a:t>, Л. В. История торговли : учеб. пособие / Л.В. </a:t>
            </a:r>
            <a:r>
              <a:rPr lang="ru-RU" sz="1400" dirty="0" err="1" smtClean="0"/>
              <a:t>Орленко</a:t>
            </a:r>
            <a:r>
              <a:rPr lang="ru-RU" sz="1400" dirty="0" smtClean="0"/>
              <a:t>. — Москва 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2019. — 351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978-5-16-106918-9. </a:t>
            </a:r>
            <a:endParaRPr lang="ru-RU" sz="1400" dirty="0"/>
          </a:p>
        </p:txBody>
      </p:sp>
      <p:pic>
        <p:nvPicPr>
          <p:cNvPr id="17" name="Рисунок 16" descr="9801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071941"/>
            <a:ext cx="1500198" cy="2220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дело</a:t>
            </a:r>
          </a:p>
          <a:p>
            <a:pPr indent="-900000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4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43.01.09 Повар, кондитер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000108"/>
            <a:ext cx="6286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Мучные кулинарные и кондитерские изделия : практическое руководство / А. С. Ратушный, С. С. Аминов, К. Н. Лобанов [и др.] ; под ред. А. С. Ратушного. - 2-е изд. —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К</a:t>
            </a:r>
            <a:r>
              <a:rPr lang="ru-RU" sz="1400" dirty="0" smtClean="0"/>
              <a:t>°, </a:t>
            </a:r>
            <a:r>
              <a:rPr lang="ru-RU" sz="1400" dirty="0" smtClean="0"/>
              <a:t>2019. — 81 с. — (серия «Библиотека кулинара»). - ISBN 978-5-394-03349-0.</a:t>
            </a:r>
            <a:endParaRPr lang="ru-RU" sz="1400" dirty="0"/>
          </a:p>
        </p:txBody>
      </p:sp>
      <p:pic>
        <p:nvPicPr>
          <p:cNvPr id="8" name="Рисунок 7" descr="10817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1898352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3000364" y="2500306"/>
            <a:ext cx="51435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Мучные, творожные и яичные блюда : практическое руководство / А. С. Ратушный, С. С. Аминов, К. Н. Лобанов [ и др.] ; под. ред. А. С. Ратушного. —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К</a:t>
            </a:r>
            <a:r>
              <a:rPr lang="ru-RU" sz="1400" dirty="0" smtClean="0"/>
              <a:t>°, </a:t>
            </a:r>
            <a:r>
              <a:rPr lang="ru-RU" sz="1400" dirty="0" smtClean="0"/>
              <a:t>2018. — 36 с. — (серия «Библиотека кулинара»). - ISBN 978-5-394-02738-3.</a:t>
            </a:r>
            <a:endParaRPr lang="ru-RU" sz="1400" dirty="0"/>
          </a:p>
        </p:txBody>
      </p:sp>
      <p:pic>
        <p:nvPicPr>
          <p:cNvPr id="10" name="Рисунок 9" descr="10817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643182"/>
            <a:ext cx="1934779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3000364" y="4357694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Мясные блюда / А. С. Ратушный, С. С. Аминов, К. Н. Лобанов [и др.] ; под. ред. А. С. Ратушного. - 2-е изд. —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К</a:t>
            </a:r>
            <a:r>
              <a:rPr lang="ru-RU" sz="1400" dirty="0" smtClean="0"/>
              <a:t>°, </a:t>
            </a:r>
            <a:r>
              <a:rPr lang="ru-RU" sz="1400" dirty="0" smtClean="0"/>
              <a:t>2020. — 56 с. — (серия «Библиотека кулинара»). - ISBN 978-5-394-03749-8.</a:t>
            </a:r>
            <a:endParaRPr lang="ru-RU" sz="1400" dirty="0"/>
          </a:p>
        </p:txBody>
      </p:sp>
      <p:pic>
        <p:nvPicPr>
          <p:cNvPr id="13" name="Рисунок 12" descr="10817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3643314"/>
            <a:ext cx="2000264" cy="28603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дело</a:t>
            </a:r>
          </a:p>
          <a:p>
            <a:pPr indent="-900000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4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43.01.09 Повар, кондитер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142984"/>
            <a:ext cx="5929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Напитки / А. С. Ратушный, С. С. Аминов, К. Н. Лобанов [и др.] ; под. ред. А. С. Ратушного. -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К</a:t>
            </a:r>
            <a:r>
              <a:rPr lang="ru-RU" sz="1400" dirty="0" smtClean="0"/>
              <a:t>°, </a:t>
            </a:r>
            <a:r>
              <a:rPr lang="ru-RU" sz="1400" dirty="0" smtClean="0"/>
              <a:t>2018. — 60 с. — (серия Библиотека кулинара). - ISBN 978-5-394-02764-2. </a:t>
            </a:r>
            <a:endParaRPr lang="ru-RU" sz="1400" dirty="0"/>
          </a:p>
        </p:txBody>
      </p:sp>
      <p:pic>
        <p:nvPicPr>
          <p:cNvPr id="8" name="Рисунок 7" descr="10817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1928826" cy="27582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2428860" y="2428868"/>
            <a:ext cx="4429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Сладкие блюда : практическое руководство / А. С. Ратушный, С. С. Аминов, К. Н. Лобанов [и др.] ; под ред. А. С. Ратушного. - 2-е изд. —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К</a:t>
            </a:r>
            <a:r>
              <a:rPr lang="ru-RU" sz="1400" dirty="0" smtClean="0"/>
              <a:t>°, </a:t>
            </a:r>
            <a:r>
              <a:rPr lang="ru-RU" sz="1400" dirty="0" smtClean="0"/>
              <a:t>2019. - 40 с. - (серия «Библиотека кулинара»). - ISBN 978-5-394-03608-8. </a:t>
            </a:r>
            <a:endParaRPr lang="ru-RU" sz="1400" dirty="0"/>
          </a:p>
        </p:txBody>
      </p:sp>
      <p:pic>
        <p:nvPicPr>
          <p:cNvPr id="10" name="Рисунок 9" descr="10817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928802"/>
            <a:ext cx="1866896" cy="2650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3929058" y="500063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Соусы : практическое руководство / А. С. Ратушный, С. С. Аминов, К. Н. Лобанов [и др.] ; под ред. А. С. Ратушного. - 2-е изд. —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К</a:t>
            </a:r>
            <a:r>
              <a:rPr lang="ru-RU" sz="1400" dirty="0" smtClean="0"/>
              <a:t>°, </a:t>
            </a:r>
            <a:r>
              <a:rPr lang="ru-RU" sz="1400" dirty="0" smtClean="0"/>
              <a:t>2019. - 44 с. — (серия «Библиотека кулинара»). - ISBN 978-5-394-03348-3. </a:t>
            </a:r>
            <a:endParaRPr lang="ru-RU" sz="1400" dirty="0"/>
          </a:p>
        </p:txBody>
      </p:sp>
      <p:pic>
        <p:nvPicPr>
          <p:cNvPr id="13" name="Рисунок 12" descr="10817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4000504"/>
            <a:ext cx="1900238" cy="26888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дело</a:t>
            </a:r>
          </a:p>
          <a:p>
            <a:pPr indent="-900000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4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43.01.09 Повар, кондитер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1071546"/>
            <a:ext cx="5929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Супы : практическое руководство / А. С. Ратушный, С. С. Аминов, К. Н. Лобанов [и др.] ; под ред. А. С. Ратушного. — 2-е изд. —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К</a:t>
            </a:r>
            <a:r>
              <a:rPr lang="ru-RU" sz="1400" dirty="0" smtClean="0"/>
              <a:t>°, </a:t>
            </a:r>
            <a:r>
              <a:rPr lang="ru-RU" sz="1400" dirty="0" smtClean="0"/>
              <a:t>2019. — 74 с. — (серия «Библиотека кулинара»). - ISBN 978-5-394-03418-3. </a:t>
            </a:r>
            <a:endParaRPr lang="ru-RU" sz="1400" dirty="0"/>
          </a:p>
        </p:txBody>
      </p:sp>
      <p:pic>
        <p:nvPicPr>
          <p:cNvPr id="8" name="Рисунок 7" descr="10817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00042"/>
            <a:ext cx="2221393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1071538" y="400050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Холодные и горячие закуски / А. С. Ратушный, С. С. Аминов, К. Н. Лобанов [и др.] ; под ред. А. С. Ратушного. -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К</a:t>
            </a:r>
            <a:r>
              <a:rPr lang="ru-RU" sz="1400" dirty="0" smtClean="0"/>
              <a:t>°, </a:t>
            </a:r>
            <a:r>
              <a:rPr lang="ru-RU" sz="1400" dirty="0" smtClean="0"/>
              <a:t>2018. — 106 с. — (серия «Библиотека кулинара»). - ISBN 978-5-394-02638-6. </a:t>
            </a:r>
            <a:endParaRPr lang="ru-RU" sz="1400" dirty="0"/>
          </a:p>
        </p:txBody>
      </p:sp>
      <p:pic>
        <p:nvPicPr>
          <p:cNvPr id="10" name="Рисунок 9" descr="10818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714620"/>
            <a:ext cx="2428892" cy="35097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дело</a:t>
            </a:r>
          </a:p>
          <a:p>
            <a:pPr indent="-900000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4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43.01.09 Повар, кондитер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142984"/>
            <a:ext cx="6429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Фридман, А. М. Основы </a:t>
            </a:r>
            <a:r>
              <a:rPr lang="ru-RU" sz="1400" dirty="0" err="1" smtClean="0"/>
              <a:t>экономики,менеджмента</a:t>
            </a:r>
            <a:r>
              <a:rPr lang="ru-RU" sz="1400" dirty="0" smtClean="0"/>
              <a:t> и маркетинга предприятия питания: Учебник / Фридман А.М. </a:t>
            </a:r>
            <a:r>
              <a:rPr lang="ru-RU" sz="1400" dirty="0" smtClean="0"/>
              <a:t>– Москва : </a:t>
            </a:r>
            <a:r>
              <a:rPr lang="ru-RU" sz="1400" dirty="0" smtClean="0"/>
              <a:t>РИОР, </a:t>
            </a:r>
            <a:r>
              <a:rPr lang="ru-RU" sz="1400" dirty="0" smtClean="0"/>
              <a:t> </a:t>
            </a:r>
            <a:r>
              <a:rPr lang="ru-RU" sz="1400" dirty="0" smtClean="0"/>
              <a:t>ИНФРА-М, 2019. - 229 с. - (Профессиональное образование). - ISBN 978-5-16-104101-7. </a:t>
            </a:r>
            <a:endParaRPr lang="ru-RU" sz="1400" dirty="0"/>
          </a:p>
        </p:txBody>
      </p:sp>
      <p:pic>
        <p:nvPicPr>
          <p:cNvPr id="8" name="Рисунок 7" descr="10075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1571636" cy="22710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642910" y="2786058"/>
            <a:ext cx="5715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Чередниченко, Л. Е. Питание как часть национальной культуры народов : учебное пособие / Л.Е. Чередниченко. — Москва : ИНФРА-М, 2020. — 163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</a:t>
            </a:r>
            <a:r>
              <a:rPr lang="ru-RU" sz="1400" dirty="0" smtClean="0"/>
              <a:t>- ISBN 978-5-16-108190-7.</a:t>
            </a:r>
            <a:endParaRPr lang="ru-RU" sz="1400" dirty="0"/>
          </a:p>
        </p:txBody>
      </p:sp>
      <p:pic>
        <p:nvPicPr>
          <p:cNvPr id="11" name="Рисунок 10" descr="10588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071677"/>
            <a:ext cx="1785950" cy="28039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Прямоугольник 12"/>
          <p:cNvSpPr/>
          <p:nvPr/>
        </p:nvSpPr>
        <p:spPr>
          <a:xfrm>
            <a:off x="3786182" y="492919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Васюкова, А. Т. Проектирование предприятий общественного питания : практикум / А. Т. Васюкова. - Москва : Дашков и К, 2018. - 144 с. - ISBN 978-5-394-00699-9. </a:t>
            </a:r>
            <a:endParaRPr lang="ru-RU" sz="1400" dirty="0"/>
          </a:p>
        </p:txBody>
      </p:sp>
      <p:pic>
        <p:nvPicPr>
          <p:cNvPr id="14" name="Рисунок 13" descr="4302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3929065"/>
            <a:ext cx="1857388" cy="2618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дело</a:t>
            </a:r>
          </a:p>
          <a:p>
            <a:pPr indent="-900000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4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43.01.09 Повар, кондитер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142984"/>
            <a:ext cx="6500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Джум</a:t>
            </a:r>
            <a:r>
              <a:rPr lang="ru-RU" sz="1400" dirty="0" smtClean="0"/>
              <a:t>, Т. А. Санитария и гигиена питания : учебник / Т. А. </a:t>
            </a:r>
            <a:r>
              <a:rPr lang="ru-RU" sz="1400" dirty="0" err="1" smtClean="0"/>
              <a:t>Джум</a:t>
            </a:r>
            <a:r>
              <a:rPr lang="ru-RU" sz="1400" dirty="0" smtClean="0"/>
              <a:t>, М. Ю. </a:t>
            </a:r>
            <a:r>
              <a:rPr lang="ru-RU" sz="1400" dirty="0" err="1" smtClean="0"/>
              <a:t>Тамова</a:t>
            </a:r>
            <a:r>
              <a:rPr lang="ru-RU" sz="1400" dirty="0" smtClean="0"/>
              <a:t>, М. В. </a:t>
            </a:r>
            <a:r>
              <a:rPr lang="ru-RU" sz="1400" dirty="0" err="1" smtClean="0"/>
              <a:t>Букалова</a:t>
            </a:r>
            <a:r>
              <a:rPr lang="ru-RU" sz="1400" dirty="0" smtClean="0"/>
              <a:t>. — Москва : Магистр : ИНФРА-М, 2020. — 544 с. (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978-5-16-106537-2. </a:t>
            </a:r>
            <a:endParaRPr lang="ru-RU" sz="1400" dirty="0"/>
          </a:p>
        </p:txBody>
      </p:sp>
      <p:pic>
        <p:nvPicPr>
          <p:cNvPr id="8" name="Рисунок 7" descr="10622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7871"/>
            <a:ext cx="1643074" cy="24399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4214810" y="257174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Васюкова, А. Т. Справочник повара / Васюкова А.Т., - 2-е изд. - Москва :Дашков и К, 2018. - 496 с.: ISBN 978-5-394-01714-8. </a:t>
            </a:r>
            <a:endParaRPr lang="ru-RU" sz="1400" dirty="0"/>
          </a:p>
        </p:txBody>
      </p:sp>
      <p:pic>
        <p:nvPicPr>
          <p:cNvPr id="10" name="Рисунок 9" descr="4150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571876"/>
            <a:ext cx="2000264" cy="2880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428596" y="4929198"/>
            <a:ext cx="600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Николаева, М. А. Стандартизация, метрология и подтверждение соответствия : учебник / М.А. Николаева, Л.В. Карташова. — 3-е изд., </a:t>
            </a:r>
            <a:r>
              <a:rPr lang="ru-RU" sz="1400" dirty="0" err="1" smtClean="0"/>
              <a:t>перераб</a:t>
            </a:r>
            <a:r>
              <a:rPr lang="ru-RU" sz="1400" dirty="0" smtClean="0"/>
              <a:t>. и доп. — Москва 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2020. — 297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</a:t>
            </a:r>
            <a:r>
              <a:rPr lang="ru-RU" sz="1400" dirty="0" smtClean="0"/>
              <a:t>- </a:t>
            </a:r>
            <a:r>
              <a:rPr lang="ru-RU" sz="1400" dirty="0" smtClean="0"/>
              <a:t>ISBN 978-5-16-107265-3.</a:t>
            </a:r>
            <a:endParaRPr lang="ru-RU" sz="1400" dirty="0"/>
          </a:p>
        </p:txBody>
      </p:sp>
      <p:pic>
        <p:nvPicPr>
          <p:cNvPr id="13" name="Рисунок 12" descr="10031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2000240"/>
            <a:ext cx="1785950" cy="28039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дело</a:t>
            </a:r>
          </a:p>
          <a:p>
            <a:pPr indent="-900000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4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43.01.09 Повар, кондитер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000108"/>
            <a:ext cx="6072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Быстров</a:t>
            </a:r>
            <a:r>
              <a:rPr lang="ru-RU" sz="1400" dirty="0" smtClean="0"/>
              <a:t>, С. А. Технология и организация ресторанного бизнеса и питания туристов : учебник / С.А. </a:t>
            </a:r>
            <a:r>
              <a:rPr lang="ru-RU" sz="1400" dirty="0" err="1" smtClean="0"/>
              <a:t>Быстров</a:t>
            </a:r>
            <a:r>
              <a:rPr lang="ru-RU" sz="1400" dirty="0" smtClean="0"/>
              <a:t>. — Москва : ИНФРА-М, 2019. — 536 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978-5-16-101118-8. </a:t>
            </a:r>
            <a:endParaRPr lang="ru-RU" sz="1400" dirty="0"/>
          </a:p>
        </p:txBody>
      </p:sp>
      <p:pic>
        <p:nvPicPr>
          <p:cNvPr id="8" name="Рисунок 7" descr="9999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28"/>
            <a:ext cx="1785950" cy="2803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3571868" y="2357430"/>
            <a:ext cx="5143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Джабоева</a:t>
            </a:r>
            <a:r>
              <a:rPr lang="ru-RU" sz="1400" dirty="0" smtClean="0"/>
              <a:t>, А. С. Технология продуктов общественного питания: Сборник задач: Учебное пособие / </a:t>
            </a:r>
            <a:r>
              <a:rPr lang="ru-RU" sz="1400" dirty="0" err="1" smtClean="0"/>
              <a:t>Джабоева</a:t>
            </a:r>
            <a:r>
              <a:rPr lang="ru-RU" sz="1400" dirty="0" smtClean="0"/>
              <a:t> А.С., </a:t>
            </a:r>
            <a:r>
              <a:rPr lang="ru-RU" sz="1400" dirty="0" err="1" smtClean="0"/>
              <a:t>Тамова</a:t>
            </a:r>
            <a:r>
              <a:rPr lang="ru-RU" sz="1400" dirty="0" smtClean="0"/>
              <a:t> М.Ю. - Москва :Магистр, </a:t>
            </a:r>
            <a:r>
              <a:rPr lang="ru-RU" sz="1400" dirty="0" smtClean="0"/>
              <a:t> </a:t>
            </a:r>
            <a:r>
              <a:rPr lang="ru-RU" sz="1400" dirty="0" smtClean="0"/>
              <a:t>ИНФРА-М, 2019. - 256 с. - ISBN 978-5-16-103502-3.</a:t>
            </a:r>
            <a:endParaRPr lang="ru-RU" sz="1400" dirty="0"/>
          </a:p>
        </p:txBody>
      </p:sp>
      <p:pic>
        <p:nvPicPr>
          <p:cNvPr id="10" name="Рисунок 9" descr="10207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071678"/>
            <a:ext cx="1928826" cy="28257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4786314" y="4643446"/>
            <a:ext cx="38576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Васюкова, А. Т. Технология продукции общественного питания : учебник / А. Т. Васюкова, А. А. Славянский, Д. А. Куликов. - Москва : Дашков и К, 2018. - 496 с. - ISBN 978-5-394-02516-7. </a:t>
            </a:r>
            <a:endParaRPr lang="ru-RU" sz="1400" dirty="0"/>
          </a:p>
        </p:txBody>
      </p:sp>
      <p:pic>
        <p:nvPicPr>
          <p:cNvPr id="13" name="Рисунок 12" descr="5139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3643314"/>
            <a:ext cx="1857388" cy="28603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дело</a:t>
            </a:r>
          </a:p>
          <a:p>
            <a:pPr indent="-900000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4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43.01.09 Повар, кондитер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071546"/>
            <a:ext cx="628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Технология продукции общественного питания : учебник / под ред. А.С. Ратушного. — 2-е изд., </a:t>
            </a:r>
            <a:r>
              <a:rPr lang="ru-RU" sz="1400" dirty="0" err="1" smtClean="0"/>
              <a:t>перераб</a:t>
            </a:r>
            <a:r>
              <a:rPr lang="ru-RU" sz="1400" dirty="0" smtClean="0"/>
              <a:t>. и доп. — Москва : ИНФРА-М, 2020. — 241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</a:t>
            </a:r>
            <a:r>
              <a:rPr lang="ru-RU" sz="1400" dirty="0" smtClean="0"/>
              <a:t>—ISBN </a:t>
            </a:r>
            <a:r>
              <a:rPr lang="ru-RU" sz="1400" dirty="0" smtClean="0"/>
              <a:t>978-5-16-107856-3.</a:t>
            </a:r>
            <a:endParaRPr lang="ru-RU" sz="1400" dirty="0"/>
          </a:p>
        </p:txBody>
      </p:sp>
      <p:pic>
        <p:nvPicPr>
          <p:cNvPr id="8" name="Рисунок 7" descr="10311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1733560" cy="27216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3214678" y="2428868"/>
            <a:ext cx="56436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Технология продукции общественного питания. Лабораторный практикум : учебное пособие / под ред. Л.П. Липатовой. — 2-е изд., </a:t>
            </a:r>
            <a:r>
              <a:rPr lang="ru-RU" sz="1400" dirty="0" err="1" smtClean="0"/>
              <a:t>испр</a:t>
            </a:r>
            <a:r>
              <a:rPr lang="ru-RU" sz="1400" dirty="0" smtClean="0"/>
              <a:t>. и доп. — Москва : ФОРУМ : ИНФРА-М, 2019. — 376 с., [8] </a:t>
            </a:r>
            <a:r>
              <a:rPr lang="ru-RU" sz="1400" dirty="0" err="1" smtClean="0"/>
              <a:t>c</a:t>
            </a:r>
            <a:r>
              <a:rPr lang="ru-RU" sz="1400" dirty="0" smtClean="0"/>
              <a:t>. </a:t>
            </a:r>
            <a:r>
              <a:rPr lang="ru-RU" sz="1400" dirty="0" err="1" smtClean="0"/>
              <a:t>цв</a:t>
            </a:r>
            <a:r>
              <a:rPr lang="ru-RU" sz="1400" dirty="0" smtClean="0"/>
              <a:t>. ил.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978-5-16-103431-6. </a:t>
            </a:r>
            <a:endParaRPr lang="ru-RU" sz="1400" dirty="0"/>
          </a:p>
        </p:txBody>
      </p:sp>
      <p:pic>
        <p:nvPicPr>
          <p:cNvPr id="10" name="Рисунок 9" descr="9835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143116"/>
            <a:ext cx="1643074" cy="2579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4000496" y="42862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Любецкая, Т. Р. Технология продукции общественного питания. Теория и практика. Решение задач : учебно-методическое пособие / Т. Р. Любецкая, В. В. Бронникова. — 2-е изд. —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К</a:t>
            </a:r>
            <a:r>
              <a:rPr lang="ru-RU" sz="1400" dirty="0" smtClean="0"/>
              <a:t>°, </a:t>
            </a:r>
            <a:r>
              <a:rPr lang="ru-RU" sz="1400" dirty="0" smtClean="0"/>
              <a:t>2019. - 140 с. - ISBN 978-5-394-03380-3.</a:t>
            </a:r>
            <a:endParaRPr lang="ru-RU" sz="1400" dirty="0"/>
          </a:p>
        </p:txBody>
      </p:sp>
      <p:pic>
        <p:nvPicPr>
          <p:cNvPr id="13" name="Рисунок 12" descr="10818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4071942"/>
            <a:ext cx="1828800" cy="25877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43.02.15 Поварское и кондитерское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дело</a:t>
            </a:r>
          </a:p>
          <a:p>
            <a:pPr indent="-900000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4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43.01.09 Повар, кондитер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142984"/>
            <a:ext cx="600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Ксенз</a:t>
            </a:r>
            <a:r>
              <a:rPr lang="ru-RU" sz="1400" dirty="0" smtClean="0"/>
              <a:t>, М. В. </a:t>
            </a:r>
            <a:r>
              <a:rPr lang="ru-RU" sz="1400" dirty="0" err="1" smtClean="0"/>
              <a:t>Физикохимические</a:t>
            </a:r>
            <a:r>
              <a:rPr lang="ru-RU" sz="1400" dirty="0" smtClean="0"/>
              <a:t> основы технологии продуктов общественного питания : учебное пособие / М. В. </a:t>
            </a:r>
            <a:r>
              <a:rPr lang="ru-RU" sz="1400" dirty="0" err="1" smtClean="0"/>
              <a:t>Ксенз</a:t>
            </a:r>
            <a:r>
              <a:rPr lang="ru-RU" sz="1400" dirty="0" smtClean="0"/>
              <a:t>, Т. А. </a:t>
            </a:r>
            <a:r>
              <a:rPr lang="ru-RU" sz="1400" dirty="0" err="1" smtClean="0"/>
              <a:t>Джум</a:t>
            </a:r>
            <a:r>
              <a:rPr lang="ru-RU" sz="1400" dirty="0" smtClean="0"/>
              <a:t>, М. Ю. </a:t>
            </a:r>
            <a:r>
              <a:rPr lang="ru-RU" sz="1400" dirty="0" err="1" smtClean="0"/>
              <a:t>Тамова</a:t>
            </a:r>
            <a:r>
              <a:rPr lang="ru-RU" sz="1400" dirty="0" smtClean="0"/>
              <a:t>. — Москва : Магистр : ИНФРАМ, 2020. — 232 с. (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978-5-16-108375-8. </a:t>
            </a:r>
            <a:endParaRPr lang="ru-RU" sz="1400" dirty="0"/>
          </a:p>
        </p:txBody>
      </p:sp>
      <p:pic>
        <p:nvPicPr>
          <p:cNvPr id="8" name="Рисунок 7" descr="10742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7166"/>
            <a:ext cx="1643074" cy="2472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3428992" y="2428868"/>
            <a:ext cx="51435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Дубровин, И. А. Экономика и организация пищевых производств : учебное пособие / И. А. Дубровин, А. Р. </a:t>
            </a:r>
            <a:r>
              <a:rPr lang="ru-RU" sz="1400" dirty="0" err="1" smtClean="0"/>
              <a:t>Есина</a:t>
            </a:r>
            <a:r>
              <a:rPr lang="ru-RU" sz="1400" dirty="0" smtClean="0"/>
              <a:t>, И. П. </a:t>
            </a:r>
            <a:r>
              <a:rPr lang="ru-RU" sz="1400" dirty="0" err="1" smtClean="0"/>
              <a:t>Стуканова</a:t>
            </a:r>
            <a:r>
              <a:rPr lang="ru-RU" sz="1400" dirty="0" smtClean="0"/>
              <a:t> ; под общ. ред. И. А. Дубровина. — 4-е изд. — Москва : </a:t>
            </a:r>
            <a:r>
              <a:rPr lang="ru-RU" sz="1400" dirty="0" smtClean="0"/>
              <a:t>Дашков </a:t>
            </a:r>
            <a:r>
              <a:rPr lang="ru-RU" sz="1400" dirty="0" smtClean="0"/>
              <a:t>и </a:t>
            </a:r>
            <a:r>
              <a:rPr lang="ru-RU" sz="1400" dirty="0" smtClean="0"/>
              <a:t>К, </a:t>
            </a:r>
            <a:r>
              <a:rPr lang="ru-RU" sz="1400" dirty="0" smtClean="0"/>
              <a:t>2019. — 228 с. - ISBN 978-5-394-01997-5. </a:t>
            </a:r>
            <a:endParaRPr lang="ru-RU" sz="1400" dirty="0"/>
          </a:p>
        </p:txBody>
      </p:sp>
      <p:pic>
        <p:nvPicPr>
          <p:cNvPr id="10" name="Рисунок 9" descr="10818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357430"/>
            <a:ext cx="1841504" cy="25965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1714480" y="52863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Фридман, А. М. Экономика предприятия общественного питания / Фридман А.М. - Москва :Дашков и К, 2017. - 464 с.: ISBN 978-5-394-02069-8. </a:t>
            </a:r>
            <a:endParaRPr lang="ru-RU" sz="1400" dirty="0"/>
          </a:p>
        </p:txBody>
      </p:sp>
      <p:pic>
        <p:nvPicPr>
          <p:cNvPr id="13" name="Рисунок 12" descr="4152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3857628"/>
            <a:ext cx="1857388" cy="2600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00108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Маркетинг (ситуационные задачи и тесты) : практикум / М. Б. </a:t>
            </a:r>
            <a:r>
              <a:rPr lang="ru-RU" sz="1400" dirty="0" err="1" smtClean="0"/>
              <a:t>Щепакин</a:t>
            </a:r>
            <a:r>
              <a:rPr lang="ru-RU" sz="1400" dirty="0" smtClean="0"/>
              <a:t>, В. М. Михайлова, Д. Г. </a:t>
            </a:r>
            <a:r>
              <a:rPr lang="ru-RU" sz="1400" dirty="0" err="1" smtClean="0"/>
              <a:t>Куренова</a:t>
            </a:r>
            <a:r>
              <a:rPr lang="ru-RU" sz="1400" dirty="0" smtClean="0"/>
              <a:t>, Е. В. Кривошеева. — Москва: Магистр : ИНФРА-М, 2020. — 512 с, </a:t>
            </a:r>
            <a:r>
              <a:rPr lang="ru-RU" sz="1400" dirty="0" smtClean="0"/>
              <a:t>ил. </a:t>
            </a:r>
            <a:r>
              <a:rPr lang="ru-RU" sz="1400" dirty="0" smtClean="0"/>
              <a:t>- ISBN 978-5-16-108489-2. </a:t>
            </a:r>
            <a:endParaRPr lang="ru-RU" sz="1400" dirty="0"/>
          </a:p>
        </p:txBody>
      </p:sp>
      <p:pic>
        <p:nvPicPr>
          <p:cNvPr id="8" name="Рисунок 7" descr="1083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714356"/>
            <a:ext cx="1539868" cy="22790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2428860" y="28574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Романов, А. А. Маркетинг / Романов А.А., </a:t>
            </a:r>
            <a:r>
              <a:rPr lang="ru-RU" sz="1400" dirty="0" err="1" smtClean="0"/>
              <a:t>Басенко</a:t>
            </a:r>
            <a:r>
              <a:rPr lang="ru-RU" sz="1400" dirty="0" smtClean="0"/>
              <a:t> В.П., Жуков Б.М. - Москва :Дашков и К, 2018. - 440 </a:t>
            </a:r>
            <a:r>
              <a:rPr lang="ru-RU" sz="1400" dirty="0" smtClean="0"/>
              <a:t>с. - ISBN </a:t>
            </a:r>
            <a:r>
              <a:rPr lang="ru-RU" sz="1400" dirty="0" smtClean="0"/>
              <a:t>978-5-394-01311-9. </a:t>
            </a:r>
            <a:endParaRPr lang="ru-RU" sz="1400" dirty="0"/>
          </a:p>
        </p:txBody>
      </p:sp>
      <p:pic>
        <p:nvPicPr>
          <p:cNvPr id="10" name="Рисунок 9" descr="4150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071678"/>
            <a:ext cx="1571636" cy="22474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Прямоугольник 13"/>
          <p:cNvSpPr/>
          <p:nvPr/>
        </p:nvSpPr>
        <p:spPr>
          <a:xfrm>
            <a:off x="1643042" y="478632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/>
              <a:t>Жигун</a:t>
            </a:r>
            <a:r>
              <a:rPr lang="ru-RU" sz="1400" dirty="0" smtClean="0"/>
              <a:t>, Л. А. Менеджмент оптовых организаций : учеб. пособие / Л.А. </a:t>
            </a:r>
            <a:r>
              <a:rPr lang="ru-RU" sz="1400" dirty="0" err="1" smtClean="0"/>
              <a:t>Жигун</a:t>
            </a:r>
            <a:r>
              <a:rPr lang="ru-RU" sz="1400" dirty="0" smtClean="0"/>
              <a:t>. — </a:t>
            </a:r>
            <a:r>
              <a:rPr lang="ru-RU" sz="1400" dirty="0" smtClean="0"/>
              <a:t>Москва </a:t>
            </a:r>
            <a:r>
              <a:rPr lang="ru-RU" sz="1400" dirty="0" smtClean="0"/>
              <a:t>: ИНФРА-М, 2019. — 107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978-5-16-103016-5. </a:t>
            </a:r>
            <a:endParaRPr lang="ru-RU" sz="1400" dirty="0"/>
          </a:p>
        </p:txBody>
      </p:sp>
      <p:pic>
        <p:nvPicPr>
          <p:cNvPr id="15" name="Рисунок 14" descr="10079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786190"/>
            <a:ext cx="1912942" cy="27737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71546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Методы стимулирования продаж в торговле: Учебник / С.Б. Алексина, Г.Г. Иванов, В.К. </a:t>
            </a:r>
            <a:r>
              <a:rPr lang="ru-RU" sz="1400" dirty="0" err="1" smtClean="0"/>
              <a:t>Крышталев</a:t>
            </a:r>
            <a:r>
              <a:rPr lang="ru-RU" sz="1400" dirty="0" smtClean="0"/>
              <a:t>, Т.В. Панкина. - </a:t>
            </a:r>
            <a:r>
              <a:rPr lang="ru-RU" sz="1400" dirty="0" smtClean="0"/>
              <a:t>Москва:  </a:t>
            </a:r>
            <a:r>
              <a:rPr lang="ru-RU" sz="1400" dirty="0" smtClean="0"/>
              <a:t>ФОРУМ: </a:t>
            </a:r>
            <a:r>
              <a:rPr lang="ru-RU" sz="1400" dirty="0" err="1" smtClean="0"/>
              <a:t>Инфра-М</a:t>
            </a:r>
            <a:r>
              <a:rPr lang="ru-RU" sz="1400" dirty="0" smtClean="0"/>
              <a:t>, 2020. - 304 с.: - (Высшее образование).</a:t>
            </a:r>
            <a:endParaRPr lang="ru-RU" sz="1400" dirty="0"/>
          </a:p>
        </p:txBody>
      </p:sp>
      <p:pic>
        <p:nvPicPr>
          <p:cNvPr id="6" name="Рисунок 5" descr="10433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928670"/>
            <a:ext cx="1571636" cy="23338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2428860" y="2643182"/>
            <a:ext cx="4357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Иванов, Г. Г. Оптовая торговля : учебное пособие / Г.Г. Иванов, А.Ф. Никишин, С.С. Шипилова. - </a:t>
            </a:r>
            <a:r>
              <a:rPr lang="ru-RU" sz="1400" dirty="0" smtClean="0"/>
              <a:t>Москва </a:t>
            </a:r>
            <a:r>
              <a:rPr lang="ru-RU" sz="1400" dirty="0" smtClean="0"/>
              <a:t>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2020. - 96 с. - ISBN 978-5-16-100510-1.</a:t>
            </a:r>
            <a:endParaRPr lang="ru-RU" sz="1400" dirty="0"/>
          </a:p>
        </p:txBody>
      </p:sp>
      <p:pic>
        <p:nvPicPr>
          <p:cNvPr id="8" name="Рисунок 7" descr="10433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202621"/>
            <a:ext cx="1500198" cy="2250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928662" y="5000636"/>
            <a:ext cx="5214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Диянова</a:t>
            </a:r>
            <a:r>
              <a:rPr lang="ru-RU" sz="1400" dirty="0" smtClean="0"/>
              <a:t>, С. Н. Оптовая торговля. Организация и управление коммерческой деятельностью : учебное пособие / С. Н. </a:t>
            </a:r>
            <a:r>
              <a:rPr lang="ru-RU" sz="1400" dirty="0" err="1" smtClean="0"/>
              <a:t>Диянова</a:t>
            </a:r>
            <a:r>
              <a:rPr lang="ru-RU" sz="1400" dirty="0" smtClean="0"/>
              <a:t>, Н. И. Денисова. — Москва : Магистр : ИНФРАМ, 2020. — 384 с.</a:t>
            </a:r>
            <a:endParaRPr lang="ru-RU" sz="1400" dirty="0"/>
          </a:p>
        </p:txBody>
      </p:sp>
      <p:pic>
        <p:nvPicPr>
          <p:cNvPr id="10" name="Рисунок 9" descr="10673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071942"/>
            <a:ext cx="1571636" cy="22710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071546"/>
            <a:ext cx="58579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Николаева, М. А. Организация и проведение экспертизы и оценки качества продовольственных товаров: учебник для среднего профессионального образования / М. А. Николаева, Л. В. Карташова - Москва : Норма, ИНФРА-М, 2019. - 320 с.: ил. - (</a:t>
            </a:r>
            <a:r>
              <a:rPr lang="ru-RU" sz="1400" dirty="0" err="1" smtClean="0"/>
              <a:t>Ab</a:t>
            </a:r>
            <a:r>
              <a:rPr lang="ru-RU" sz="1400" dirty="0" smtClean="0"/>
              <a:t> </a:t>
            </a:r>
            <a:r>
              <a:rPr lang="ru-RU" sz="1400" dirty="0" err="1" smtClean="0"/>
              <a:t>ovo</a:t>
            </a:r>
            <a:r>
              <a:rPr lang="ru-RU" sz="1400" dirty="0" smtClean="0"/>
              <a:t>). - ISBN 978-5-16-106671-3.</a:t>
            </a:r>
            <a:endParaRPr lang="ru-RU" sz="1400" dirty="0"/>
          </a:p>
        </p:txBody>
      </p:sp>
      <p:pic>
        <p:nvPicPr>
          <p:cNvPr id="6" name="Рисунок 5" descr="1010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642918"/>
            <a:ext cx="1643074" cy="2374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2285984" y="2928934"/>
            <a:ext cx="428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Брагин, Л. А. Организация розничной торговли в сети Интернет : учебное пособие / Л.А. Брагин, Т.В. Панкина. — Москва : </a:t>
            </a:r>
            <a:r>
              <a:rPr lang="ru-RU" sz="1400" dirty="0" smtClean="0"/>
              <a:t>ФОРУМ</a:t>
            </a:r>
            <a:r>
              <a:rPr lang="ru-RU" sz="1400" dirty="0" smtClean="0"/>
              <a:t> : ИНФРА-М, 2020. — 120 с. 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978-5-16-100484-5. </a:t>
            </a:r>
            <a:endParaRPr lang="ru-RU" sz="1400" dirty="0"/>
          </a:p>
        </p:txBody>
      </p:sp>
      <p:pic>
        <p:nvPicPr>
          <p:cNvPr id="8" name="Рисунок 7" descr="10433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500306"/>
            <a:ext cx="1663625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1214414" y="5143512"/>
            <a:ext cx="557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Дашков, Л. П. Организация, технология и проектирование предприятий (в торговле) / Дашков Л.П., </a:t>
            </a:r>
            <a:r>
              <a:rPr lang="ru-RU" sz="1400" dirty="0" err="1" smtClean="0"/>
              <a:t>Памбухчиянц</a:t>
            </a:r>
            <a:r>
              <a:rPr lang="ru-RU" sz="1400" dirty="0" smtClean="0"/>
              <a:t> В.К., </a:t>
            </a:r>
            <a:r>
              <a:rPr lang="ru-RU" sz="1400" dirty="0" err="1" smtClean="0"/>
              <a:t>Памбухчиянц</a:t>
            </a:r>
            <a:r>
              <a:rPr lang="ru-RU" sz="1400" dirty="0" smtClean="0"/>
              <a:t> О.В., - 12-е изд., </a:t>
            </a:r>
            <a:r>
              <a:rPr lang="ru-RU" sz="1400" dirty="0" err="1" smtClean="0"/>
              <a:t>перераб</a:t>
            </a:r>
            <a:r>
              <a:rPr lang="ru-RU" sz="1400" dirty="0" smtClean="0"/>
              <a:t> и доп. - Москва :Дашков и К, 2018. - 456 с</a:t>
            </a:r>
            <a:r>
              <a:rPr lang="ru-RU" sz="1400" dirty="0" smtClean="0"/>
              <a:t>. - </a:t>
            </a:r>
            <a:r>
              <a:rPr lang="ru-RU" sz="1400" dirty="0" smtClean="0"/>
              <a:t>ISBN 978-5-394-02471-9.</a:t>
            </a:r>
            <a:endParaRPr lang="ru-RU" sz="1400" dirty="0"/>
          </a:p>
        </p:txBody>
      </p:sp>
      <p:pic>
        <p:nvPicPr>
          <p:cNvPr id="10" name="Рисунок 9" descr="5138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571876"/>
            <a:ext cx="1841504" cy="2771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928670"/>
            <a:ext cx="600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Жулидов, С. И. Организация торговли : учебник / С.И. Жулидов. — Москва 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2018. — 352 с. — (Среднее профессиональное образование). - ISBN 978-5-16-105800-8.</a:t>
            </a:r>
            <a:endParaRPr lang="ru-RU" sz="1400" dirty="0"/>
          </a:p>
        </p:txBody>
      </p:sp>
      <p:pic>
        <p:nvPicPr>
          <p:cNvPr id="6" name="Рисунок 5" descr="944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1670375" cy="26224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2714612" y="2714620"/>
            <a:ext cx="38576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Яковлев, Г. А. Основы коммерции : учебное пособие / Г.А. Яковлев. — Москва : ИНФРА-М, 2020. — 224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978-5-16-102289-4. </a:t>
            </a:r>
            <a:endParaRPr lang="ru-RU" sz="1400" dirty="0"/>
          </a:p>
        </p:txBody>
      </p:sp>
      <p:pic>
        <p:nvPicPr>
          <p:cNvPr id="8" name="Рисунок 7" descr="10433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000240"/>
            <a:ext cx="1895484" cy="29759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2786050" y="535782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Голубева</a:t>
            </a:r>
            <a:r>
              <a:rPr lang="ru-RU" sz="1400" dirty="0" smtClean="0"/>
              <a:t>, Т. М. Основы предпринимательской деятельности: Учебное пособие / </a:t>
            </a:r>
            <a:r>
              <a:rPr lang="ru-RU" sz="1400" dirty="0" err="1" smtClean="0"/>
              <a:t>Голубева</a:t>
            </a:r>
            <a:r>
              <a:rPr lang="ru-RU" sz="1400" dirty="0" smtClean="0"/>
              <a:t> Т. М., 2-е изд., </a:t>
            </a:r>
            <a:r>
              <a:rPr lang="ru-RU" sz="1400" dirty="0" err="1" smtClean="0"/>
              <a:t>перераб</a:t>
            </a:r>
            <a:r>
              <a:rPr lang="ru-RU" sz="1400" dirty="0" smtClean="0"/>
              <a:t>. и доп. - Москва : Форум, </a:t>
            </a:r>
            <a:r>
              <a:rPr lang="ru-RU" sz="1400" dirty="0" smtClean="0"/>
              <a:t>ИНФРА-М</a:t>
            </a:r>
            <a:r>
              <a:rPr lang="ru-RU" sz="1400" dirty="0" smtClean="0"/>
              <a:t>, 2020. - 256 с.: - (Профессиональное образование).</a:t>
            </a:r>
            <a:endParaRPr lang="ru-RU" sz="1400" dirty="0"/>
          </a:p>
        </p:txBody>
      </p:sp>
      <p:pic>
        <p:nvPicPr>
          <p:cNvPr id="10" name="Рисунок 9" descr="10432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1" y="3429000"/>
            <a:ext cx="1815037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071546"/>
            <a:ext cx="5286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Мудрецова-Висс</a:t>
            </a:r>
            <a:r>
              <a:rPr lang="ru-RU" sz="1400" dirty="0" smtClean="0"/>
              <a:t>, К. А. Основы микробиологии : учебник / К.А. </a:t>
            </a:r>
            <a:r>
              <a:rPr lang="ru-RU" sz="1400" dirty="0" err="1" smtClean="0"/>
              <a:t>Мудрецова-Висс</a:t>
            </a:r>
            <a:r>
              <a:rPr lang="ru-RU" sz="1400" dirty="0" smtClean="0"/>
              <a:t>, В.П. </a:t>
            </a:r>
            <a:r>
              <a:rPr lang="ru-RU" sz="1400" dirty="0" err="1" smtClean="0"/>
              <a:t>Дедюхина</a:t>
            </a:r>
            <a:r>
              <a:rPr lang="ru-RU" sz="1400" dirty="0" smtClean="0"/>
              <a:t>, Е.В. Масленникова. — 5-е изд., </a:t>
            </a:r>
            <a:r>
              <a:rPr lang="ru-RU" sz="1400" dirty="0" err="1" smtClean="0"/>
              <a:t>испр</a:t>
            </a:r>
            <a:r>
              <a:rPr lang="ru-RU" sz="1400" dirty="0" smtClean="0"/>
              <a:t>. и доп. — Москва 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2020. — 384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978-5-16-102211-5. </a:t>
            </a:r>
            <a:endParaRPr lang="ru-RU" sz="1400" dirty="0"/>
          </a:p>
        </p:txBody>
      </p:sp>
      <p:pic>
        <p:nvPicPr>
          <p:cNvPr id="6" name="Рисунок 5" descr="10655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1729072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2928926" y="2714620"/>
            <a:ext cx="5857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Гайворонский</a:t>
            </a:r>
            <a:r>
              <a:rPr lang="ru-RU" sz="1400" dirty="0" smtClean="0"/>
              <a:t>, К. Я. Охрана труда в общественном питании и торговле : учеб. пособие / К.Я. </a:t>
            </a:r>
            <a:r>
              <a:rPr lang="ru-RU" sz="1400" dirty="0" err="1" smtClean="0"/>
              <a:t>Гайворонский</a:t>
            </a:r>
            <a:r>
              <a:rPr lang="ru-RU" sz="1400" dirty="0" smtClean="0"/>
              <a:t>. — Москва 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2020. — 125 с. — (Среднее профессиональное образование). - ISBN 978-5-16-102634-2. </a:t>
            </a:r>
            <a:endParaRPr lang="ru-RU" sz="1400" dirty="0"/>
          </a:p>
        </p:txBody>
      </p:sp>
      <p:pic>
        <p:nvPicPr>
          <p:cNvPr id="8" name="Рисунок 7" descr="10414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500306"/>
            <a:ext cx="1810415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4429124" y="4500570"/>
            <a:ext cx="4357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Чебакова</a:t>
            </a:r>
            <a:r>
              <a:rPr lang="ru-RU" sz="1400" dirty="0" smtClean="0"/>
              <a:t>, Г. В. Оценка качества молока и молочных продуктов : </a:t>
            </a:r>
            <a:r>
              <a:rPr lang="ru-RU" sz="1400" dirty="0" err="1" smtClean="0"/>
              <a:t>учеб.-методич</a:t>
            </a:r>
            <a:r>
              <a:rPr lang="ru-RU" sz="1400" dirty="0" smtClean="0"/>
              <a:t>. пособие / Г.В. </a:t>
            </a:r>
            <a:r>
              <a:rPr lang="ru-RU" sz="1400" dirty="0" err="1" smtClean="0"/>
              <a:t>Чебакова</a:t>
            </a:r>
            <a:r>
              <a:rPr lang="ru-RU" sz="1400" dirty="0" smtClean="0"/>
              <a:t>, И.А. </a:t>
            </a:r>
            <a:r>
              <a:rPr lang="ru-RU" sz="1400" dirty="0" err="1" smtClean="0"/>
              <a:t>Зачесова</a:t>
            </a:r>
            <a:r>
              <a:rPr lang="ru-RU" sz="1400" dirty="0" smtClean="0"/>
              <a:t>. — Москва : ИНФРА-М, 2019. — 182 с. 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- ISBN 978-5-16-107305-6. </a:t>
            </a:r>
            <a:endParaRPr lang="ru-RU" sz="1400" dirty="0"/>
          </a:p>
        </p:txBody>
      </p:sp>
      <p:pic>
        <p:nvPicPr>
          <p:cNvPr id="10" name="Рисунок 9" descr="10032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929066"/>
            <a:ext cx="1785950" cy="2607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071546"/>
            <a:ext cx="6143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Хапенков</a:t>
            </a:r>
            <a:r>
              <a:rPr lang="ru-RU" sz="1400" dirty="0" smtClean="0"/>
              <a:t>, В. Н. Рекламная деятельность в торговле : учебник / В. Н. </a:t>
            </a:r>
            <a:r>
              <a:rPr lang="ru-RU" sz="1400" dirty="0" err="1" smtClean="0"/>
              <a:t>Хапенков</a:t>
            </a:r>
            <a:r>
              <a:rPr lang="ru-RU" sz="1400" dirty="0" smtClean="0"/>
              <a:t>, Г. Г. Иванов, Д. В. Федюнин. - Москва : </a:t>
            </a:r>
            <a:r>
              <a:rPr lang="ru-RU" sz="1400" dirty="0" smtClean="0"/>
              <a:t> </a:t>
            </a:r>
            <a:r>
              <a:rPr lang="ru-RU" sz="1400" dirty="0" smtClean="0"/>
              <a:t>ФОРУМ : </a:t>
            </a:r>
            <a:r>
              <a:rPr lang="ru-RU" sz="1400" dirty="0" smtClean="0"/>
              <a:t> </a:t>
            </a:r>
            <a:r>
              <a:rPr lang="ru-RU" sz="1400" dirty="0" smtClean="0"/>
              <a:t>ИНФРА-М, 2019. - 368 с. - (Высшее образование). </a:t>
            </a:r>
            <a:endParaRPr lang="ru-RU" sz="1400" dirty="0"/>
          </a:p>
        </p:txBody>
      </p:sp>
      <p:pic>
        <p:nvPicPr>
          <p:cNvPr id="6" name="Рисунок 5" descr="10108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1792004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143240" y="2357430"/>
            <a:ext cx="57150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Заворохина</a:t>
            </a:r>
            <a:r>
              <a:rPr lang="ru-RU" sz="1400" dirty="0" smtClean="0"/>
              <a:t>, Н. В. Сенсорный анализ продовольственных товаров на предприятиях пищевой промышленности, торговли и общественного питания : учебник / Н.В. </a:t>
            </a:r>
            <a:r>
              <a:rPr lang="ru-RU" sz="1400" dirty="0" err="1" smtClean="0"/>
              <a:t>Заворохина</a:t>
            </a:r>
            <a:r>
              <a:rPr lang="ru-RU" sz="1400" dirty="0" smtClean="0"/>
              <a:t>, О.В. </a:t>
            </a:r>
            <a:r>
              <a:rPr lang="ru-RU" sz="1400" dirty="0" err="1" smtClean="0"/>
              <a:t>Голуб</a:t>
            </a:r>
            <a:r>
              <a:rPr lang="ru-RU" sz="1400" dirty="0" smtClean="0"/>
              <a:t>, В.М. </a:t>
            </a:r>
            <a:r>
              <a:rPr lang="ru-RU" sz="1400" dirty="0" err="1" smtClean="0"/>
              <a:t>Позняковский</a:t>
            </a:r>
            <a:r>
              <a:rPr lang="ru-RU" sz="1400" dirty="0" smtClean="0"/>
              <a:t>. — Москва : ИНФРА-М, 2020. — 144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— DOI 10.12737/19429. - ISBN 978-5-16-103776-8. </a:t>
            </a:r>
            <a:endParaRPr lang="ru-RU" sz="1400" dirty="0"/>
          </a:p>
        </p:txBody>
      </p:sp>
      <p:pic>
        <p:nvPicPr>
          <p:cNvPr id="9" name="Рисунок 8" descr="10614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071678"/>
            <a:ext cx="1857388" cy="27117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3714744" y="4786322"/>
            <a:ext cx="52149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Николаева, М. А. Стандартизация, метрология и подтверждение соответствия : учебник / М.А. Николаева, Л.В. Карташова. — 3-е изд., </a:t>
            </a:r>
            <a:r>
              <a:rPr lang="ru-RU" sz="1400" dirty="0" err="1" smtClean="0"/>
              <a:t>перераб</a:t>
            </a:r>
            <a:r>
              <a:rPr lang="ru-RU" sz="1400" dirty="0" smtClean="0"/>
              <a:t>. и доп. — Москва : </a:t>
            </a:r>
            <a:r>
              <a:rPr lang="ru-RU" sz="1400" dirty="0" smtClean="0"/>
              <a:t>ФОРУМ </a:t>
            </a:r>
            <a:r>
              <a:rPr lang="ru-RU" sz="1400" dirty="0" smtClean="0"/>
              <a:t>: ИНФРА-М, 2020. — 297 с. — (Высшее образование: 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). </a:t>
            </a:r>
            <a:r>
              <a:rPr lang="ru-RU" sz="1400" dirty="0" smtClean="0"/>
              <a:t>- </a:t>
            </a:r>
            <a:r>
              <a:rPr lang="ru-RU" sz="1400" dirty="0" smtClean="0"/>
              <a:t>ISBN 978-5-16-107265-3.</a:t>
            </a:r>
            <a:endParaRPr lang="ru-RU" sz="1400" dirty="0"/>
          </a:p>
        </p:txBody>
      </p:sp>
      <p:pic>
        <p:nvPicPr>
          <p:cNvPr id="11" name="Рисунок 10" descr="10031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4071942"/>
            <a:ext cx="1928826" cy="2579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000">
            <a:off x="155146" y="6157362"/>
            <a:ext cx="1575921" cy="3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7422" y="142853"/>
            <a:ext cx="6786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900000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38.02.05 Товароведение и экспертиза качества потребительских товаров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6" name="AutoShape 2" descr="https://new.znanium.com/cover/1073/107363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928670"/>
            <a:ext cx="6215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Николаева, М. А. Теоретические основы товароведения и экспертизы товаров : учебник : в 2 ч. </a:t>
            </a:r>
            <a:r>
              <a:rPr lang="ru-RU" sz="1400" dirty="0" smtClean="0"/>
              <a:t>Ч. 1. Теоретические основы товароведения/ </a:t>
            </a:r>
            <a:r>
              <a:rPr lang="ru-RU" sz="1400" dirty="0" smtClean="0"/>
              <a:t>М. А. Николаева. — Москва : Норма : ИНФРА-М, 2020. - ISBN 978-5-16-100981-9. </a:t>
            </a:r>
            <a:endParaRPr lang="ru-RU" sz="1400" dirty="0"/>
          </a:p>
        </p:txBody>
      </p:sp>
      <p:pic>
        <p:nvPicPr>
          <p:cNvPr id="6" name="Рисунок 5" descr="1045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66"/>
            <a:ext cx="2000264" cy="32604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2928926" y="2357430"/>
            <a:ext cx="557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Николаева, М. А. Теоретические основы товароведения и экспертизы товаров: Учебник: В 2 частях Часть 2: Модуль II: Товарная экспертиза / Николаева М.А. - Москва : </a:t>
            </a:r>
            <a:r>
              <a:rPr lang="ru-RU" sz="1400" dirty="0" smtClean="0"/>
              <a:t>Норма</a:t>
            </a:r>
            <a:r>
              <a:rPr lang="ru-RU" sz="1400" dirty="0" smtClean="0"/>
              <a:t>, </a:t>
            </a:r>
            <a:r>
              <a:rPr lang="ru-RU" sz="1400" dirty="0" smtClean="0"/>
              <a:t>ИНФРА-М</a:t>
            </a:r>
            <a:r>
              <a:rPr lang="ru-RU" sz="1400" dirty="0" smtClean="0"/>
              <a:t>, 2020. - 192 с. - ISBN 978-5-16-100982-6. </a:t>
            </a:r>
            <a:endParaRPr lang="ru-RU" sz="1400" dirty="0"/>
          </a:p>
        </p:txBody>
      </p:sp>
      <p:pic>
        <p:nvPicPr>
          <p:cNvPr id="8" name="Рисунок 7" descr="10456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143116"/>
            <a:ext cx="1933285" cy="29192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4286248" y="478632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Николаева, М. А. Товарная информация: Учебник / М.А. Николаева, Л.В.Карташова - Москва : </a:t>
            </a:r>
            <a:r>
              <a:rPr lang="ru-RU" sz="1400" dirty="0" smtClean="0"/>
              <a:t>Норма</a:t>
            </a:r>
            <a:r>
              <a:rPr lang="ru-RU" sz="1400" dirty="0" smtClean="0"/>
              <a:t>, </a:t>
            </a:r>
            <a:r>
              <a:rPr lang="ru-RU" sz="1400" dirty="0" smtClean="0"/>
              <a:t> </a:t>
            </a:r>
            <a:r>
              <a:rPr lang="ru-RU" sz="1400" dirty="0" smtClean="0"/>
              <a:t>ИНФРА-М, 2018. - 256 с. - ISBN 978-5-16-103264-0. </a:t>
            </a:r>
            <a:endParaRPr lang="ru-RU" sz="1400" dirty="0"/>
          </a:p>
        </p:txBody>
      </p:sp>
      <p:pic>
        <p:nvPicPr>
          <p:cNvPr id="10" name="Рисунок 9" descr="9380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3786190"/>
            <a:ext cx="2000264" cy="28903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2693</TotalTime>
  <Words>3648</Words>
  <Application>Microsoft Office PowerPoint</Application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Молодым профессионалам 38.02.05 Товароведение и экспертиза качества потребительских товаров  43.02.15 Поварское и кондитерское дело  43.01.09 Повар, кондитер виртуальная книжная выставка  неделя предметно-цикловой комиссии естественно-научного профиля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ЗТТиЭ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bib-u</dc:creator>
  <cp:lastModifiedBy>bib-u</cp:lastModifiedBy>
  <cp:revision>309</cp:revision>
  <dcterms:created xsi:type="dcterms:W3CDTF">2017-03-16T04:26:10Z</dcterms:created>
  <dcterms:modified xsi:type="dcterms:W3CDTF">2020-02-26T08:24:55Z</dcterms:modified>
</cp:coreProperties>
</file>