
<file path=[Content_Types].xml><?xml version="1.0" encoding="utf-8"?>
<Types xmlns="http://schemas.openxmlformats.org/package/2006/content-types">
  <Override PartName="/ppt/charts/style15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charts/style22.xml" ContentType="application/vnd.ms-office.chart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6.xml" ContentType="application/vnd.ms-office.chartcolorstyl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theme/themeOverride1.xml" ContentType="application/vnd.openxmlformats-officedocument.themeOverride+xml"/>
  <Override PartName="/ppt/charts/colors2.xml" ContentType="application/vnd.ms-office.chartcolorstyle+xml"/>
  <Override PartName="/ppt/charts/colors14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olors21.xml" ContentType="application/vnd.ms-office.chartcolorstyle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olors10.xml" ContentType="application/vnd.ms-office.chartcolorstyle+xml"/>
  <Override PartName="/ppt/charts/style9.xml" ContentType="application/vnd.ms-office.chartstyle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charts/style18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charts/style16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charts/style1.xml" ContentType="application/vnd.ms-office.chartstyle+xml"/>
  <Override PartName="/ppt/charts/style14.xml" ContentType="application/vnd.ms-office.chart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charts/style21.xml" ContentType="application/vnd.ms-office.chartstyle+xml"/>
  <Override PartName="/ppt/charts/colors19.xml" ContentType="application/vnd.ms-office.chartcolorstyle+xml"/>
  <Override PartName="/ppt/charts/colors17.xml" ContentType="application/vnd.ms-office.chartcolorstyle+xml"/>
  <Override PartName="/ppt/charts/style12.xml" ContentType="application/vnd.ms-office.chartstyl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Default Extension="jpeg" ContentType="image/jpeg"/>
  <Override PartName="/ppt/charts/style10.xml" ContentType="application/vnd.ms-office.chartstyle+xml"/>
  <Override PartName="/ppt/charts/colors15.xml" ContentType="application/vnd.ms-office.chartcolor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olors1.xml" ContentType="application/vnd.ms-office.chartcolorstyle+xml"/>
  <Override PartName="/ppt/charts/colors22.xml" ContentType="application/vnd.ms-office.chartcolorstyle+xml"/>
  <Override PartName="/ppt/charts/colors1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olors20.xml" ContentType="application/vnd.ms-office.chartcolorstyle+xml"/>
  <Override PartName="/ppt/charts/chart4.xml" ContentType="application/vnd.openxmlformats-officedocument.drawingml.chart+xml"/>
  <Override PartName="/ppt/charts/style19.xml" ContentType="application/vnd.ms-office.chartstyle+xml"/>
  <Override PartName="/ppt/charts/style6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17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8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charts/colors4.xml" ContentType="application/vnd.ms-office.chartcolorstyle+xml"/>
  <Override PartName="/ppt/charts/style20.xml" ContentType="application/vnd.ms-office.chartstyl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ColorStyle" Target="colors15.xml"/><Relationship Id="rId2" Type="http://schemas.openxmlformats.org/officeDocument/2006/relationships/package" Target="../embeddings/_____Microsoft_Office_Excel15.xlsx"/><Relationship Id="rId1" Type="http://schemas.openxmlformats.org/officeDocument/2006/relationships/themeOverride" Target="../theme/themeOverride1.xml"/><Relationship Id="rId4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baseline="0" dirty="0">
                <a:solidFill>
                  <a:schemeClr val="tx1"/>
                </a:solidFill>
                <a:effectLst/>
              </a:rPr>
              <a:t>Что такое, на Ваш взгляд, патриотизм? </a:t>
            </a:r>
            <a:endParaRPr lang="ru-RU" sz="1800" b="1" i="0" baseline="0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Лист1!$C$4:$C$11</c:f>
              <c:strCache>
                <c:ptCount val="8"/>
                <c:pt idx="0">
                  <c:v>Любовь к Родине.</c:v>
                </c:pt>
                <c:pt idx="1">
                  <c:v>Любовь к народу</c:v>
                </c:pt>
                <c:pt idx="2">
                  <c:v>Любовь к своей семье, близким.</c:v>
                </c:pt>
                <c:pt idx="3">
                  <c:v>Прославление побед Родины. </c:v>
                </c:pt>
                <c:pt idx="4">
                  <c:v>Любовь к родному городу, деревне, дому.</c:v>
                </c:pt>
                <c:pt idx="5">
                  <c:v>Стремление к безопасному глобальному миру.</c:v>
                </c:pt>
                <c:pt idx="6">
                  <c:v>Любовь к национальной культуре .</c:v>
                </c:pt>
                <c:pt idx="7">
                  <c:v>Уважение к своей Родине, гордость за свою страну.</c:v>
                </c:pt>
              </c:strCache>
            </c:strRef>
          </c:cat>
          <c:val>
            <c:numRef>
              <c:f>Лист1!$D$4:$D$11</c:f>
              <c:numCache>
                <c:formatCode>General</c:formatCode>
                <c:ptCount val="8"/>
                <c:pt idx="0">
                  <c:v>171</c:v>
                </c:pt>
                <c:pt idx="1">
                  <c:v>8</c:v>
                </c:pt>
                <c:pt idx="2">
                  <c:v>8</c:v>
                </c:pt>
                <c:pt idx="3">
                  <c:v>20</c:v>
                </c:pt>
                <c:pt idx="4">
                  <c:v>31</c:v>
                </c:pt>
                <c:pt idx="5">
                  <c:v>4</c:v>
                </c:pt>
                <c:pt idx="6">
                  <c:v>15</c:v>
                </c:pt>
                <c:pt idx="7">
                  <c:v>92</c:v>
                </c:pt>
              </c:numCache>
            </c:numRef>
          </c:val>
        </c:ser>
        <c:dLbls/>
        <c:gapWidth val="182"/>
        <c:axId val="43457536"/>
        <c:axId val="43463808"/>
      </c:barChart>
      <c:catAx>
        <c:axId val="4345753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63808"/>
        <c:crosses val="autoZero"/>
        <c:auto val="1"/>
        <c:lblAlgn val="ctr"/>
        <c:lblOffset val="100"/>
      </c:catAx>
      <c:valAx>
        <c:axId val="434638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4345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>
                <a:solidFill>
                  <a:schemeClr val="tx1"/>
                </a:solidFill>
                <a:effectLst/>
              </a:rPr>
              <a:t>Как Вы считаете, нужно ли сегодня в нашей стране уделять больше внимания патриотическому воспитанию молодежи?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Лист10!$B$3:$B$5</c:f>
              <c:strCache>
                <c:ptCount val="3"/>
                <c:pt idx="0">
                  <c:v>Нужно</c:v>
                </c:pt>
                <c:pt idx="1">
                  <c:v>Не нужно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Лист10!$C$3:$C$5</c:f>
              <c:numCache>
                <c:formatCode>General</c:formatCode>
                <c:ptCount val="3"/>
                <c:pt idx="0">
                  <c:v>100</c:v>
                </c:pt>
                <c:pt idx="1">
                  <c:v>46</c:v>
                </c:pt>
                <c:pt idx="2">
                  <c:v>25</c:v>
                </c:pt>
              </c:numCache>
            </c:numRef>
          </c:val>
        </c:ser>
        <c:dLbls/>
        <c:gapWidth val="182"/>
        <c:axId val="122776576"/>
        <c:axId val="122782464"/>
      </c:barChart>
      <c:catAx>
        <c:axId val="12277657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782464"/>
        <c:crosses val="autoZero"/>
        <c:auto val="1"/>
        <c:lblAlgn val="ctr"/>
        <c:lblOffset val="100"/>
      </c:catAx>
      <c:valAx>
        <c:axId val="1227824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2277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baseline="0">
                <a:solidFill>
                  <a:schemeClr val="tx1"/>
                </a:solidFill>
                <a:effectLst/>
              </a:rPr>
              <a:t>Есть ли что-то такое, чем Вы как гражданин России могли бы гордиться? </a:t>
            </a:r>
            <a:endParaRPr lang="ru-RU" sz="1800" b="1" i="0" baseline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Лист11!$B$3:$B$10</c:f>
              <c:strCache>
                <c:ptCount val="8"/>
                <c:pt idx="0">
                  <c:v>Победа в Великой Отечественной войне</c:v>
                </c:pt>
                <c:pt idx="1">
                  <c:v>История страны</c:v>
                </c:pt>
                <c:pt idx="2">
                  <c:v>Культурное наследие </c:v>
                </c:pt>
                <c:pt idx="3">
                  <c:v>Принадлежность к своей национальности</c:v>
                </c:pt>
                <c:pt idx="4">
                  <c:v>Природные богатства страны</c:v>
                </c:pt>
                <c:pt idx="5">
                  <c:v>Положение России в мировом сообществе </c:v>
                </c:pt>
                <c:pt idx="6">
                  <c:v>Другой вариант</c:v>
                </c:pt>
                <c:pt idx="7">
                  <c:v>Гордиться нечем</c:v>
                </c:pt>
              </c:strCache>
            </c:strRef>
          </c:cat>
          <c:val>
            <c:numRef>
              <c:f>Лист11!$C$3:$C$10</c:f>
              <c:numCache>
                <c:formatCode>General</c:formatCode>
                <c:ptCount val="8"/>
                <c:pt idx="0">
                  <c:v>139</c:v>
                </c:pt>
                <c:pt idx="1">
                  <c:v>44</c:v>
                </c:pt>
                <c:pt idx="2">
                  <c:v>28</c:v>
                </c:pt>
                <c:pt idx="3">
                  <c:v>18</c:v>
                </c:pt>
                <c:pt idx="4">
                  <c:v>40</c:v>
                </c:pt>
                <c:pt idx="5">
                  <c:v>17</c:v>
                </c:pt>
                <c:pt idx="7">
                  <c:v>6</c:v>
                </c:pt>
              </c:numCache>
            </c:numRef>
          </c:val>
        </c:ser>
        <c:dLbls/>
        <c:gapWidth val="182"/>
        <c:axId val="122876672"/>
        <c:axId val="122878208"/>
      </c:barChart>
      <c:catAx>
        <c:axId val="12287667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878208"/>
        <c:crosses val="autoZero"/>
        <c:auto val="1"/>
        <c:lblAlgn val="ctr"/>
        <c:lblOffset val="100"/>
      </c:catAx>
      <c:valAx>
        <c:axId val="1228782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2287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baseline="0">
                <a:solidFill>
                  <a:schemeClr val="tx1"/>
                </a:solidFill>
                <a:effectLst/>
              </a:rPr>
              <a:t>Участвовали ли Вы в мероприятиях патриотического или военно-патриотического характера в техникуме, городе?</a:t>
            </a:r>
            <a:endParaRPr lang="ru-RU" sz="1800" b="1" i="0" baseline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Лист12!$B$4:$B$7</c:f>
              <c:strCache>
                <c:ptCount val="4"/>
                <c:pt idx="0">
                  <c:v>Довольно часто или регулярно</c:v>
                </c:pt>
                <c:pt idx="1">
                  <c:v>Неоднократно</c:v>
                </c:pt>
                <c:pt idx="2">
                  <c:v>Очень редко</c:v>
                </c:pt>
                <c:pt idx="3">
                  <c:v>Не участвовал</c:v>
                </c:pt>
              </c:strCache>
            </c:strRef>
          </c:cat>
          <c:val>
            <c:numRef>
              <c:f>Лист12!$C$4:$C$7</c:f>
              <c:numCache>
                <c:formatCode>General</c:formatCode>
                <c:ptCount val="4"/>
                <c:pt idx="0">
                  <c:v>41</c:v>
                </c:pt>
                <c:pt idx="1">
                  <c:v>61</c:v>
                </c:pt>
                <c:pt idx="2">
                  <c:v>38</c:v>
                </c:pt>
                <c:pt idx="3">
                  <c:v>31</c:v>
                </c:pt>
              </c:numCache>
            </c:numRef>
          </c:val>
        </c:ser>
        <c:dLbls/>
        <c:gapWidth val="182"/>
        <c:axId val="123058432"/>
        <c:axId val="123068416"/>
      </c:barChart>
      <c:catAx>
        <c:axId val="1230584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068416"/>
        <c:crosses val="autoZero"/>
        <c:auto val="1"/>
        <c:lblAlgn val="ctr"/>
        <c:lblOffset val="100"/>
      </c:catAx>
      <c:valAx>
        <c:axId val="1230684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2305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>
                <a:solidFill>
                  <a:schemeClr val="tx1"/>
                </a:solidFill>
                <a:effectLst/>
              </a:rPr>
              <a:t>Что, на Ваш взгляд, необходимо в первую очередь сделать для возрождения патриотизма в нашем обществе?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 b="1" i="0" baseline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Лист13!$B$3:$B$7</c:f>
              <c:strCache>
                <c:ptCount val="5"/>
                <c:pt idx="0">
                  <c:v>Повернуть лицом к этой работе деятельность учебных учреждений </c:v>
                </c:pt>
                <c:pt idx="1">
                  <c:v>Активизировать работу на местах, в регионах</c:v>
                </c:pt>
                <c:pt idx="2">
                  <c:v>Оказывать помощь патриотическим объединениям, клубам, другим организациям патриотической направленности</c:v>
                </c:pt>
                <c:pt idx="3">
                  <c:v>Усилить патриотическую работу со студентами со стороны Вооруженных Сил, МВД, Пограничных войск</c:v>
                </c:pt>
                <c:pt idx="4">
                  <c:v>Добиться коренного изменения отношения к патриотизму и патриотическому воспитанию в средствах массовой информации</c:v>
                </c:pt>
              </c:strCache>
            </c:strRef>
          </c:cat>
          <c:val>
            <c:numRef>
              <c:f>Лист13!$C$3:$C$7</c:f>
              <c:numCache>
                <c:formatCode>General</c:formatCode>
                <c:ptCount val="5"/>
                <c:pt idx="0">
                  <c:v>30</c:v>
                </c:pt>
                <c:pt idx="1">
                  <c:v>74</c:v>
                </c:pt>
                <c:pt idx="2">
                  <c:v>49</c:v>
                </c:pt>
                <c:pt idx="3">
                  <c:v>33</c:v>
                </c:pt>
                <c:pt idx="4">
                  <c:v>20</c:v>
                </c:pt>
              </c:numCache>
            </c:numRef>
          </c:val>
        </c:ser>
        <c:dLbls/>
        <c:gapWidth val="182"/>
        <c:axId val="155675648"/>
        <c:axId val="155710208"/>
      </c:barChart>
      <c:catAx>
        <c:axId val="15567564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710208"/>
        <c:crosses val="autoZero"/>
        <c:auto val="1"/>
        <c:lblAlgn val="ctr"/>
        <c:lblOffset val="100"/>
      </c:catAx>
      <c:valAx>
        <c:axId val="1557102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5567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baseline="0">
                <a:solidFill>
                  <a:schemeClr val="tx1"/>
                </a:solidFill>
                <a:effectLst/>
              </a:rPr>
              <a:t>Знаю флаг, герб и гимн РФ</a:t>
            </a:r>
            <a:endParaRPr lang="ru-RU" sz="1800" b="1" i="0" baseline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Лист14!$B$3:$B$7</c:f>
              <c:strCache>
                <c:ptCount val="5"/>
                <c:pt idx="0">
                  <c:v>Да</c:v>
                </c:pt>
                <c:pt idx="1">
                  <c:v>Скорее да, чем нет</c:v>
                </c:pt>
                <c:pt idx="2">
                  <c:v>Затрудняюсь ответить</c:v>
                </c:pt>
                <c:pt idx="3">
                  <c:v>Скорее не, чем да</c:v>
                </c:pt>
                <c:pt idx="4">
                  <c:v>Нет </c:v>
                </c:pt>
              </c:strCache>
            </c:strRef>
          </c:cat>
          <c:val>
            <c:numRef>
              <c:f>Лист14!$C$3:$C$7</c:f>
              <c:numCache>
                <c:formatCode>General</c:formatCode>
                <c:ptCount val="5"/>
                <c:pt idx="0">
                  <c:v>152</c:v>
                </c:pt>
                <c:pt idx="1">
                  <c:v>18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</c:ser>
        <c:dLbls/>
        <c:gapWidth val="182"/>
        <c:axId val="175728512"/>
        <c:axId val="175730048"/>
      </c:barChart>
      <c:catAx>
        <c:axId val="1757285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730048"/>
        <c:crosses val="autoZero"/>
        <c:auto val="1"/>
        <c:lblAlgn val="ctr"/>
        <c:lblOffset val="100"/>
      </c:catAx>
      <c:valAx>
        <c:axId val="1757300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7572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baseline="0">
                <a:solidFill>
                  <a:schemeClr val="tx1"/>
                </a:solidFill>
                <a:effectLst/>
              </a:rPr>
              <a:t>Готов к сотрудничеству с людьми иной расы, национальности, религии и т.п.</a:t>
            </a:r>
            <a:endParaRPr lang="ru-RU" sz="1800" b="1" i="0" baseline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Лист15!$B$3:$B$7</c:f>
              <c:strCache>
                <c:ptCount val="5"/>
                <c:pt idx="0">
                  <c:v>Да </c:v>
                </c:pt>
                <c:pt idx="1">
                  <c:v>Скорее да, чем нет</c:v>
                </c:pt>
                <c:pt idx="2">
                  <c:v>Затрудняюсь ответить </c:v>
                </c:pt>
                <c:pt idx="3">
                  <c:v>Скорее нет, чем да</c:v>
                </c:pt>
                <c:pt idx="4">
                  <c:v>Нет </c:v>
                </c:pt>
              </c:strCache>
            </c:strRef>
          </c:cat>
          <c:val>
            <c:numRef>
              <c:f>Лист15!$C$3:$C$7</c:f>
              <c:numCache>
                <c:formatCode>General</c:formatCode>
                <c:ptCount val="5"/>
                <c:pt idx="0">
                  <c:v>100</c:v>
                </c:pt>
                <c:pt idx="1">
                  <c:v>50</c:v>
                </c:pt>
                <c:pt idx="2">
                  <c:v>16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</c:ser>
        <c:dLbls/>
        <c:gapWidth val="182"/>
        <c:axId val="176024960"/>
        <c:axId val="176100480"/>
      </c:barChart>
      <c:catAx>
        <c:axId val="17602496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100480"/>
        <c:crosses val="autoZero"/>
        <c:auto val="1"/>
        <c:lblAlgn val="ctr"/>
        <c:lblOffset val="100"/>
      </c:catAx>
      <c:valAx>
        <c:axId val="1761004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7602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baseline="0">
                <a:solidFill>
                  <a:schemeClr val="tx1"/>
                </a:solidFill>
                <a:effectLst/>
              </a:rPr>
              <a:t>Готов взять на себя ответственность в трудной ситуации</a:t>
            </a:r>
            <a:endParaRPr lang="ru-RU" sz="1800" b="1" i="0" baseline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Лист16!$B$2:$B$6</c:f>
              <c:strCache>
                <c:ptCount val="5"/>
                <c:pt idx="0">
                  <c:v>Да </c:v>
                </c:pt>
                <c:pt idx="1">
                  <c:v>Скорее да, чем нет</c:v>
                </c:pt>
                <c:pt idx="2">
                  <c:v>Затрудняюсь ответить</c:v>
                </c:pt>
                <c:pt idx="3">
                  <c:v>Скорее нет, чем да</c:v>
                </c:pt>
                <c:pt idx="4">
                  <c:v>Нет </c:v>
                </c:pt>
              </c:strCache>
            </c:strRef>
          </c:cat>
          <c:val>
            <c:numRef>
              <c:f>Лист16!$C$2:$C$6</c:f>
              <c:numCache>
                <c:formatCode>General</c:formatCode>
                <c:ptCount val="5"/>
                <c:pt idx="0">
                  <c:v>121</c:v>
                </c:pt>
                <c:pt idx="1">
                  <c:v>23</c:v>
                </c:pt>
                <c:pt idx="2">
                  <c:v>7</c:v>
                </c:pt>
                <c:pt idx="3">
                  <c:v>13</c:v>
                </c:pt>
                <c:pt idx="4">
                  <c:v>7</c:v>
                </c:pt>
              </c:numCache>
            </c:numRef>
          </c:val>
        </c:ser>
        <c:dLbls/>
        <c:gapWidth val="182"/>
        <c:axId val="175920256"/>
        <c:axId val="175921792"/>
      </c:barChart>
      <c:catAx>
        <c:axId val="17592025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921792"/>
        <c:crosses val="autoZero"/>
        <c:auto val="1"/>
        <c:lblAlgn val="ctr"/>
        <c:lblOffset val="100"/>
      </c:catAx>
      <c:valAx>
        <c:axId val="1759217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7592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baseline="0">
                <a:solidFill>
                  <a:schemeClr val="tx1"/>
                </a:solidFill>
                <a:effectLst/>
              </a:rPr>
              <a:t>Активно участвую в жизни группы, техникума</a:t>
            </a:r>
            <a:endParaRPr lang="ru-RU" sz="1800" b="1" i="0" baseline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Лист17!$B$3:$B$7</c:f>
              <c:strCache>
                <c:ptCount val="5"/>
                <c:pt idx="0">
                  <c:v>Да </c:v>
                </c:pt>
                <c:pt idx="1">
                  <c:v>Скорее да, чем нет</c:v>
                </c:pt>
                <c:pt idx="2">
                  <c:v>Затрудняюсь ответить</c:v>
                </c:pt>
                <c:pt idx="3">
                  <c:v>Скорее нет, чем да</c:v>
                </c:pt>
                <c:pt idx="4">
                  <c:v>Нет </c:v>
                </c:pt>
              </c:strCache>
            </c:strRef>
          </c:cat>
          <c:val>
            <c:numRef>
              <c:f>Лист17!$C$3:$C$7</c:f>
              <c:numCache>
                <c:formatCode>General</c:formatCode>
                <c:ptCount val="5"/>
                <c:pt idx="0">
                  <c:v>76</c:v>
                </c:pt>
                <c:pt idx="1">
                  <c:v>21</c:v>
                </c:pt>
                <c:pt idx="2">
                  <c:v>12</c:v>
                </c:pt>
                <c:pt idx="3">
                  <c:v>41</c:v>
                </c:pt>
                <c:pt idx="4">
                  <c:v>21</c:v>
                </c:pt>
              </c:numCache>
            </c:numRef>
          </c:val>
        </c:ser>
        <c:dLbls/>
        <c:gapWidth val="182"/>
        <c:axId val="176405120"/>
        <c:axId val="176411008"/>
      </c:barChart>
      <c:catAx>
        <c:axId val="1764051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411008"/>
        <c:crosses val="autoZero"/>
        <c:auto val="1"/>
        <c:lblAlgn val="ctr"/>
        <c:lblOffset val="100"/>
      </c:catAx>
      <c:valAx>
        <c:axId val="1764110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7640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baseline="0">
                <a:solidFill>
                  <a:schemeClr val="tx1"/>
                </a:solidFill>
                <a:effectLst/>
              </a:rPr>
              <a:t>Часто выполняю общественные поручения</a:t>
            </a:r>
            <a:endParaRPr lang="ru-RU" sz="1800" b="1" i="0" baseline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Лист18!$B$3:$B$7</c:f>
              <c:strCache>
                <c:ptCount val="5"/>
                <c:pt idx="0">
                  <c:v>Да</c:v>
                </c:pt>
                <c:pt idx="1">
                  <c:v>Скорее да, чем нет</c:v>
                </c:pt>
                <c:pt idx="2">
                  <c:v>Затрудняюсь ответить</c:v>
                </c:pt>
                <c:pt idx="3">
                  <c:v>Скорее нет, чем да</c:v>
                </c:pt>
                <c:pt idx="4">
                  <c:v>Нет </c:v>
                </c:pt>
              </c:strCache>
            </c:strRef>
          </c:cat>
          <c:val>
            <c:numRef>
              <c:f>Лист18!$C$3:$C$7</c:f>
              <c:numCache>
                <c:formatCode>General</c:formatCode>
                <c:ptCount val="5"/>
                <c:pt idx="0">
                  <c:v>63</c:v>
                </c:pt>
                <c:pt idx="1">
                  <c:v>54</c:v>
                </c:pt>
                <c:pt idx="2">
                  <c:v>17</c:v>
                </c:pt>
                <c:pt idx="3">
                  <c:v>9</c:v>
                </c:pt>
                <c:pt idx="4">
                  <c:v>28</c:v>
                </c:pt>
              </c:numCache>
            </c:numRef>
          </c:val>
        </c:ser>
        <c:dLbls/>
        <c:gapWidth val="182"/>
        <c:axId val="176320896"/>
        <c:axId val="176322432"/>
      </c:barChart>
      <c:catAx>
        <c:axId val="1763208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322432"/>
        <c:crosses val="autoZero"/>
        <c:auto val="1"/>
        <c:lblAlgn val="ctr"/>
        <c:lblOffset val="100"/>
      </c:catAx>
      <c:valAx>
        <c:axId val="1763224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7632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baseline="0">
                <a:solidFill>
                  <a:schemeClr val="tx1"/>
                </a:solidFill>
                <a:effectLst/>
              </a:rPr>
              <a:t>Готов заботиться о своих родителях (старшем поколении) и детях</a:t>
            </a:r>
            <a:endParaRPr lang="ru-RU" sz="1800" b="1" i="0" baseline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Лист19!$B$3:$B$7</c:f>
              <c:strCache>
                <c:ptCount val="5"/>
                <c:pt idx="0">
                  <c:v>Да </c:v>
                </c:pt>
                <c:pt idx="1">
                  <c:v>Скорее да, чем нет</c:v>
                </c:pt>
                <c:pt idx="2">
                  <c:v>Затрудняюсь ответить </c:v>
                </c:pt>
                <c:pt idx="3">
                  <c:v>Скорее нет, чем да</c:v>
                </c:pt>
                <c:pt idx="4">
                  <c:v>Нет </c:v>
                </c:pt>
              </c:strCache>
            </c:strRef>
          </c:cat>
          <c:val>
            <c:numRef>
              <c:f>Лист19!$C$3:$C$7</c:f>
              <c:numCache>
                <c:formatCode>General</c:formatCode>
                <c:ptCount val="5"/>
                <c:pt idx="0">
                  <c:v>160</c:v>
                </c:pt>
                <c:pt idx="1">
                  <c:v>7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</c:ser>
        <c:dLbls/>
        <c:gapWidth val="182"/>
        <c:axId val="182790016"/>
        <c:axId val="182791552"/>
      </c:barChart>
      <c:catAx>
        <c:axId val="18279001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791552"/>
        <c:crosses val="autoZero"/>
        <c:auto val="1"/>
        <c:lblAlgn val="ctr"/>
        <c:lblOffset val="100"/>
      </c:catAx>
      <c:valAx>
        <c:axId val="1827915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8279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>
                <a:solidFill>
                  <a:schemeClr val="tx1"/>
                </a:solidFill>
                <a:effectLst/>
              </a:rPr>
              <a:t>Выберите одно, наиболее подходящее, на Ваш взгляд, определение патриотизма и отметьте: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Лист2!$B$3:$B$7</c:f>
              <c:strCache>
                <c:ptCount val="5"/>
                <c:pt idx="0">
                  <c:v>Патриотизм – это преданность и любовь к своему отечеству, к своему народу (Словарь Ожегова и Шведовой)</c:v>
                </c:pt>
                <c:pt idx="1">
                  <c:v>Патриотизм – это любовь к отечеству, вытекающая из сознания солидарности интересов граждан данного государства или членов данной нации. (Малый энциклопедический словарь Брокгауза и Ефрона)</c:v>
                </c:pt>
                <c:pt idx="2">
                  <c:v>Патриотизм – нравственный и политический принцип, социальное чувство, содержанием которого является любовь к отечеству, гордость за его прошлое и настоящее, готовность подчинить свои интересы интересам страны, стремление защищать интересы родины и своего </c:v>
                </c:pt>
                <c:pt idx="3">
                  <c:v>Патриотизм, в котором главное – это любовь именно к своей стране (то есть отделение себя от других государств и народов), потому и является причиной непрекращающихся войн, что дает, по сути, право одной стране или нации притеснять другую во имя собственно</c:v>
                </c:pt>
                <c:pt idx="4">
                  <c:v>Патриот – это не тот, который славословит страну, а это тот, который может чрезвычайно жестко... что-то очень тяжелое сказать о стране... патриотизм – это не бесконечное извержение паток любви, а это совсем другое (В. Познер)</c:v>
                </c:pt>
              </c:strCache>
            </c:strRef>
          </c:cat>
          <c:val>
            <c:numRef>
              <c:f>Лист2!$C$3:$C$7</c:f>
              <c:numCache>
                <c:formatCode>General</c:formatCode>
                <c:ptCount val="5"/>
                <c:pt idx="0">
                  <c:v>87</c:v>
                </c:pt>
                <c:pt idx="1">
                  <c:v>38</c:v>
                </c:pt>
                <c:pt idx="2">
                  <c:v>87</c:v>
                </c:pt>
                <c:pt idx="3">
                  <c:v>13</c:v>
                </c:pt>
                <c:pt idx="4">
                  <c:v>7</c:v>
                </c:pt>
              </c:numCache>
            </c:numRef>
          </c:val>
        </c:ser>
        <c:dLbls/>
        <c:gapWidth val="182"/>
        <c:axId val="43491712"/>
        <c:axId val="60064512"/>
      </c:barChart>
      <c:catAx>
        <c:axId val="434917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064512"/>
        <c:crosses val="autoZero"/>
        <c:auto val="1"/>
        <c:lblAlgn val="ctr"/>
        <c:lblOffset val="100"/>
      </c:catAx>
      <c:valAx>
        <c:axId val="600645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434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baseline="0">
                <a:solidFill>
                  <a:schemeClr val="tx1"/>
                </a:solidFill>
                <a:effectLst/>
              </a:rPr>
              <a:t>Готов отвечать за свои поступки</a:t>
            </a:r>
            <a:endParaRPr lang="ru-RU" sz="1800" b="1" i="0" baseline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Лист20!$B$3:$B$7</c:f>
              <c:strCache>
                <c:ptCount val="5"/>
                <c:pt idx="0">
                  <c:v>Да </c:v>
                </c:pt>
                <c:pt idx="1">
                  <c:v>Скорее да, чем нет</c:v>
                </c:pt>
                <c:pt idx="2">
                  <c:v>Затрудняюсь ответить</c:v>
                </c:pt>
                <c:pt idx="3">
                  <c:v>Скорее нет, чем да</c:v>
                </c:pt>
                <c:pt idx="4">
                  <c:v>Нет  </c:v>
                </c:pt>
              </c:strCache>
            </c:strRef>
          </c:cat>
          <c:val>
            <c:numRef>
              <c:f>Лист20!$C$3:$C$7</c:f>
              <c:numCache>
                <c:formatCode>General</c:formatCode>
                <c:ptCount val="5"/>
                <c:pt idx="0">
                  <c:v>104</c:v>
                </c:pt>
                <c:pt idx="1">
                  <c:v>46</c:v>
                </c:pt>
                <c:pt idx="2">
                  <c:v>10</c:v>
                </c:pt>
                <c:pt idx="3">
                  <c:v>0</c:v>
                </c:pt>
                <c:pt idx="4">
                  <c:v>11</c:v>
                </c:pt>
              </c:numCache>
            </c:numRef>
          </c:val>
        </c:ser>
        <c:dLbls/>
        <c:gapWidth val="182"/>
        <c:axId val="182906240"/>
        <c:axId val="182908032"/>
      </c:barChart>
      <c:catAx>
        <c:axId val="1829062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908032"/>
        <c:crosses val="autoZero"/>
        <c:auto val="1"/>
        <c:lblAlgn val="ctr"/>
        <c:lblOffset val="100"/>
      </c:catAx>
      <c:valAx>
        <c:axId val="1829080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8290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baseline="0" dirty="0">
                <a:solidFill>
                  <a:schemeClr val="tx1"/>
                </a:solidFill>
                <a:effectLst/>
              </a:rPr>
              <a:t>Всегда веду себя в обществе в соответствии с принятыми нормами поведения</a:t>
            </a:r>
            <a:endParaRPr lang="ru-RU" sz="1800" b="1" i="0" baseline="0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Лист21!$B$3:$B$7</c:f>
              <c:strCache>
                <c:ptCount val="5"/>
                <c:pt idx="0">
                  <c:v>Да </c:v>
                </c:pt>
                <c:pt idx="1">
                  <c:v>Скорее да, чем нет</c:v>
                </c:pt>
                <c:pt idx="2">
                  <c:v>Затрудняюсь ответить</c:v>
                </c:pt>
                <c:pt idx="3">
                  <c:v>Скорее нет, чем да</c:v>
                </c:pt>
                <c:pt idx="4">
                  <c:v>Нет </c:v>
                </c:pt>
              </c:strCache>
            </c:strRef>
          </c:cat>
          <c:val>
            <c:numRef>
              <c:f>Лист21!$C$3:$C$7</c:f>
              <c:numCache>
                <c:formatCode>General</c:formatCode>
                <c:ptCount val="5"/>
                <c:pt idx="0">
                  <c:v>73</c:v>
                </c:pt>
                <c:pt idx="1">
                  <c:v>58</c:v>
                </c:pt>
                <c:pt idx="2">
                  <c:v>15</c:v>
                </c:pt>
                <c:pt idx="3">
                  <c:v>13</c:v>
                </c:pt>
                <c:pt idx="4">
                  <c:v>12</c:v>
                </c:pt>
              </c:numCache>
            </c:numRef>
          </c:val>
        </c:ser>
        <c:dLbls/>
        <c:gapWidth val="182"/>
        <c:axId val="176657536"/>
        <c:axId val="176659072"/>
      </c:barChart>
      <c:catAx>
        <c:axId val="17665753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659072"/>
        <c:crosses val="autoZero"/>
        <c:auto val="1"/>
        <c:lblAlgn val="ctr"/>
        <c:lblOffset val="100"/>
      </c:catAx>
      <c:valAx>
        <c:axId val="1766590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7665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baseline="0">
                <a:solidFill>
                  <a:schemeClr val="tx1"/>
                </a:solidFill>
                <a:effectLst/>
              </a:rPr>
              <a:t>Всегда соблюдаю порядок в общественных местах</a:t>
            </a:r>
            <a:endParaRPr lang="ru-RU" sz="1800" b="1" i="0" baseline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Лист22!$B$3:$B$7</c:f>
              <c:strCache>
                <c:ptCount val="5"/>
                <c:pt idx="0">
                  <c:v>Да </c:v>
                </c:pt>
                <c:pt idx="1">
                  <c:v>Скорее да, чем нет</c:v>
                </c:pt>
                <c:pt idx="2">
                  <c:v>Затрудняюсь ответить</c:v>
                </c:pt>
                <c:pt idx="3">
                  <c:v>Скорее не, чем да</c:v>
                </c:pt>
                <c:pt idx="4">
                  <c:v>Нет </c:v>
                </c:pt>
              </c:strCache>
            </c:strRef>
          </c:cat>
          <c:val>
            <c:numRef>
              <c:f>Лист22!$C$3:$C$7</c:f>
              <c:numCache>
                <c:formatCode>General</c:formatCode>
                <c:ptCount val="5"/>
                <c:pt idx="0">
                  <c:v>104</c:v>
                </c:pt>
                <c:pt idx="1">
                  <c:v>33</c:v>
                </c:pt>
                <c:pt idx="2">
                  <c:v>25</c:v>
                </c:pt>
                <c:pt idx="3">
                  <c:v>2</c:v>
                </c:pt>
                <c:pt idx="4">
                  <c:v>7</c:v>
                </c:pt>
              </c:numCache>
            </c:numRef>
          </c:val>
        </c:ser>
        <c:dLbls/>
        <c:gapWidth val="182"/>
        <c:axId val="183478912"/>
        <c:axId val="183497088"/>
      </c:barChart>
      <c:catAx>
        <c:axId val="1834789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497088"/>
        <c:crosses val="autoZero"/>
        <c:auto val="1"/>
        <c:lblAlgn val="ctr"/>
        <c:lblOffset val="100"/>
      </c:catAx>
      <c:valAx>
        <c:axId val="1834970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8347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baseline="0" dirty="0">
                <a:solidFill>
                  <a:schemeClr val="tx1"/>
                </a:solidFill>
                <a:effectLst/>
              </a:rPr>
              <a:t>В чем проявляется истинный патриотизм</a:t>
            </a:r>
            <a:r>
              <a:rPr lang="ru-RU" sz="1800" b="1" i="0" u="none" strike="noStrike" baseline="0" dirty="0" smtClean="0">
                <a:solidFill>
                  <a:schemeClr val="tx1"/>
                </a:solidFill>
                <a:effectLst/>
              </a:rPr>
              <a:t>? (несколько позиций) </a:t>
            </a:r>
            <a:endParaRPr lang="ru-RU" sz="1800" b="1" i="0" baseline="0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Лист3!$B$3:$B$9</c:f>
              <c:strCache>
                <c:ptCount val="7"/>
                <c:pt idx="0">
                  <c:v>В разговорах и беседах со знакомыми на патриотические темы.</c:v>
                </c:pt>
                <c:pt idx="1">
                  <c:v> В голосовании на выборах за патриотические партии.</c:v>
                </c:pt>
                <c:pt idx="2">
                  <c:v>В участии в деятельности патриотических организаций.</c:v>
                </c:pt>
                <c:pt idx="3">
                  <c:v>В праздновании исторических событий и юбилеев.</c:v>
                </c:pt>
                <c:pt idx="4">
                  <c:v>В конструктивной критике недостатков в стране.</c:v>
                </c:pt>
                <c:pt idx="5">
                  <c:v>В работе с полной отдачей сил по своей специальности.</c:v>
                </c:pt>
                <c:pt idx="6">
                  <c:v>В укреплении семьи и воспитании детей в духе патриотизма.</c:v>
                </c:pt>
              </c:strCache>
            </c:strRef>
          </c:cat>
          <c:val>
            <c:numRef>
              <c:f>Лист3!$C$3:$C$9</c:f>
              <c:numCache>
                <c:formatCode>General</c:formatCode>
                <c:ptCount val="7"/>
                <c:pt idx="0">
                  <c:v>16</c:v>
                </c:pt>
                <c:pt idx="1">
                  <c:v>13</c:v>
                </c:pt>
                <c:pt idx="2">
                  <c:v>68</c:v>
                </c:pt>
                <c:pt idx="3">
                  <c:v>39</c:v>
                </c:pt>
                <c:pt idx="4">
                  <c:v>46</c:v>
                </c:pt>
                <c:pt idx="5">
                  <c:v>18</c:v>
                </c:pt>
                <c:pt idx="6">
                  <c:v>82</c:v>
                </c:pt>
              </c:numCache>
            </c:numRef>
          </c:val>
        </c:ser>
        <c:dLbls/>
        <c:gapWidth val="182"/>
        <c:axId val="102852096"/>
        <c:axId val="103027072"/>
      </c:barChart>
      <c:catAx>
        <c:axId val="1028520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027072"/>
        <c:crosses val="autoZero"/>
        <c:auto val="1"/>
        <c:lblAlgn val="ctr"/>
        <c:lblOffset val="100"/>
      </c:catAx>
      <c:valAx>
        <c:axId val="1030270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0285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baseline="0" dirty="0">
                <a:solidFill>
                  <a:schemeClr val="tx1"/>
                </a:solidFill>
                <a:effectLst/>
              </a:rPr>
              <a:t>Есть ли среди Ваших знакомых те, кого можно назвать патриотами? В </a:t>
            </a:r>
            <a:r>
              <a:rPr lang="ru-RU" sz="1800" b="1" i="0" u="none" strike="noStrike" baseline="0" dirty="0" smtClean="0">
                <a:solidFill>
                  <a:schemeClr val="tx1"/>
                </a:solidFill>
                <a:effectLst/>
              </a:rPr>
              <a:t>чем </a:t>
            </a:r>
            <a:r>
              <a:rPr lang="ru-RU" sz="1800" b="1" i="0" u="none" strike="noStrike" baseline="0" dirty="0">
                <a:solidFill>
                  <a:schemeClr val="tx1"/>
                </a:solidFill>
                <a:effectLst/>
              </a:rPr>
              <a:t>это проявляется?</a:t>
            </a:r>
            <a:endParaRPr lang="ru-RU" sz="1800" b="1" i="0" baseline="0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Лист4!$B$2:$B$6</c:f>
              <c:strCache>
                <c:ptCount val="5"/>
                <c:pt idx="0">
                  <c:v>бабушка, дедушка</c:v>
                </c:pt>
                <c:pt idx="1">
                  <c:v>родные</c:v>
                </c:pt>
                <c:pt idx="2">
                  <c:v>родственники</c:v>
                </c:pt>
                <c:pt idx="3">
                  <c:v>Служение в рядах РА,соблюдение законов</c:v>
                </c:pt>
                <c:pt idx="4">
                  <c:v>волонтеры, родственники, преподаватель экономических дисциплин, труд на благо страны, не отзываться плохо о своей стране</c:v>
                </c:pt>
              </c:strCache>
            </c:strRef>
          </c:cat>
          <c:val>
            <c:numRef>
              <c:f>Лист4!$C$2:$C$6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10</c:v>
                </c:pt>
              </c:numCache>
            </c:numRef>
          </c:val>
        </c:ser>
        <c:dLbls/>
        <c:gapWidth val="182"/>
        <c:axId val="106500480"/>
        <c:axId val="106529920"/>
      </c:barChart>
      <c:catAx>
        <c:axId val="10650048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529920"/>
        <c:crosses val="autoZero"/>
        <c:auto val="1"/>
        <c:lblAlgn val="ctr"/>
        <c:lblOffset val="100"/>
      </c:catAx>
      <c:valAx>
        <c:axId val="1065299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0650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baseline="0" dirty="0">
                <a:solidFill>
                  <a:schemeClr val="tx1"/>
                </a:solidFill>
                <a:effectLst/>
              </a:rPr>
              <a:t>Может ли быть патриотом человек, который</a:t>
            </a:r>
            <a:r>
              <a:rPr lang="ru-RU" sz="1800" b="1" i="0" u="none" strike="noStrike" baseline="0" dirty="0" smtClean="0">
                <a:solidFill>
                  <a:schemeClr val="tx1"/>
                </a:solidFill>
                <a:effectLst/>
              </a:rPr>
              <a:t>…(несколько позиций)</a:t>
            </a:r>
            <a:endParaRPr lang="ru-RU" sz="1800" b="1" i="0" baseline="0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Лист5!$B$3:$B$10</c:f>
              <c:strCache>
                <c:ptCount val="8"/>
                <c:pt idx="0">
                  <c:v>Критикует власть своей страны</c:v>
                </c:pt>
                <c:pt idx="1">
                  <c:v>Старается избежать службы в армии</c:v>
                </c:pt>
                <c:pt idx="2">
                  <c:v>Не знает текста гимна своей страны</c:v>
                </c:pt>
                <c:pt idx="3">
                  <c:v>Равнодушен к родной природе</c:v>
                </c:pt>
                <c:pt idx="4">
                  <c:v>Не знает историю своей страны</c:v>
                </c:pt>
                <c:pt idx="5">
                  <c:v>Не ходит на выборы</c:v>
                </c:pt>
                <c:pt idx="6">
                  <c:v>Предпочитает иностранную, а не отечественную литературу и искусство</c:v>
                </c:pt>
                <c:pt idx="7">
                  <c:v>Уезжает жить и работать за границу</c:v>
                </c:pt>
              </c:strCache>
            </c:strRef>
          </c:cat>
          <c:val>
            <c:numRef>
              <c:f>Лист5!$C$3:$C$10</c:f>
              <c:numCache>
                <c:formatCode>General</c:formatCode>
                <c:ptCount val="8"/>
                <c:pt idx="0">
                  <c:v>49</c:v>
                </c:pt>
                <c:pt idx="1">
                  <c:v>42</c:v>
                </c:pt>
                <c:pt idx="2">
                  <c:v>40</c:v>
                </c:pt>
                <c:pt idx="3">
                  <c:v>35</c:v>
                </c:pt>
                <c:pt idx="4">
                  <c:v>70</c:v>
                </c:pt>
                <c:pt idx="5">
                  <c:v>32</c:v>
                </c:pt>
                <c:pt idx="6">
                  <c:v>57</c:v>
                </c:pt>
                <c:pt idx="7">
                  <c:v>44</c:v>
                </c:pt>
              </c:numCache>
            </c:numRef>
          </c:val>
        </c:ser>
        <c:dLbls/>
        <c:gapWidth val="182"/>
        <c:axId val="99254656"/>
        <c:axId val="99256192"/>
      </c:barChart>
      <c:catAx>
        <c:axId val="9925465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256192"/>
        <c:crosses val="autoZero"/>
        <c:auto val="1"/>
        <c:lblAlgn val="ctr"/>
        <c:lblOffset val="100"/>
      </c:catAx>
      <c:valAx>
        <c:axId val="992561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9925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baseline="0" dirty="0">
                <a:solidFill>
                  <a:schemeClr val="tx1"/>
                </a:solidFill>
                <a:effectLst/>
              </a:rPr>
              <a:t>Приходилось ли Вам испытывать чувство гордости за нашу страну?</a:t>
            </a:r>
            <a:endParaRPr lang="ru-RU" sz="1800" b="1" i="0" baseline="0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Лист6!$C$3:$C$5</c:f>
              <c:strCache>
                <c:ptCount val="3"/>
                <c:pt idx="0">
                  <c:v>Да, приходилось (приведите, пожалуйста, примеры)</c:v>
                </c:pt>
                <c:pt idx="1">
                  <c:v>Нет, не приходилось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Лист6!$D$3:$D$5</c:f>
              <c:numCache>
                <c:formatCode>General</c:formatCode>
                <c:ptCount val="3"/>
                <c:pt idx="0">
                  <c:v>55</c:v>
                </c:pt>
                <c:pt idx="1">
                  <c:v>42</c:v>
                </c:pt>
                <c:pt idx="2">
                  <c:v>74</c:v>
                </c:pt>
              </c:numCache>
            </c:numRef>
          </c:val>
        </c:ser>
        <c:dLbls/>
        <c:gapWidth val="182"/>
        <c:axId val="112672768"/>
        <c:axId val="112674304"/>
      </c:barChart>
      <c:catAx>
        <c:axId val="1126727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674304"/>
        <c:crosses val="autoZero"/>
        <c:auto val="1"/>
        <c:lblAlgn val="ctr"/>
        <c:lblOffset val="100"/>
      </c:catAx>
      <c:valAx>
        <c:axId val="1126743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1267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baseline="0" dirty="0">
                <a:solidFill>
                  <a:schemeClr val="tx1"/>
                </a:solidFill>
                <a:effectLst/>
              </a:rPr>
              <a:t>Приходилось ли Вам испытывать чувство стыда за нашу страну?</a:t>
            </a:r>
            <a:endParaRPr lang="ru-RU" sz="1800" b="1" i="0" baseline="0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Лист7!$B$3:$B$6</c:f>
              <c:strCache>
                <c:ptCount val="4"/>
                <c:pt idx="0">
                  <c:v>Да, приходилось (приведите, пожалуйста, примеры): Коррупция, война в Чечне, Афганистане, Чернробыль,гонка ядерного вооружекния, плохая экология, отсутствие морали, пропаганда</c:v>
                </c:pt>
                <c:pt idx="2">
                  <c:v>Нет, не приходилось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Лист7!$C$3:$C$6</c:f>
              <c:numCache>
                <c:formatCode>General</c:formatCode>
                <c:ptCount val="4"/>
                <c:pt idx="0">
                  <c:v>68</c:v>
                </c:pt>
                <c:pt idx="2">
                  <c:v>13</c:v>
                </c:pt>
                <c:pt idx="3">
                  <c:v>90</c:v>
                </c:pt>
              </c:numCache>
            </c:numRef>
          </c:val>
        </c:ser>
        <c:dLbls/>
        <c:gapWidth val="182"/>
        <c:axId val="112863104"/>
        <c:axId val="112864640"/>
      </c:barChart>
      <c:catAx>
        <c:axId val="11286310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864640"/>
        <c:crosses val="autoZero"/>
        <c:auto val="1"/>
        <c:lblAlgn val="ctr"/>
        <c:lblOffset val="100"/>
      </c:catAx>
      <c:valAx>
        <c:axId val="1128646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1286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baseline="0">
                <a:solidFill>
                  <a:schemeClr val="tx1"/>
                </a:solidFill>
                <a:effectLst/>
              </a:rPr>
              <a:t>Считаете ли вы себя патриотом?</a:t>
            </a:r>
            <a:endParaRPr lang="ru-RU" sz="1800" b="1" i="0" baseline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Лист8!$C$3:$C$4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Лист8!$D$3:$D$4</c:f>
              <c:numCache>
                <c:formatCode>General</c:formatCode>
                <c:ptCount val="2"/>
                <c:pt idx="0">
                  <c:v>85</c:v>
                </c:pt>
                <c:pt idx="1">
                  <c:v>86</c:v>
                </c:pt>
              </c:numCache>
            </c:numRef>
          </c:val>
        </c:ser>
        <c:gapWidth val="182"/>
        <c:axId val="112517120"/>
        <c:axId val="122966784"/>
      </c:barChart>
      <c:catAx>
        <c:axId val="1125171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966784"/>
        <c:crosses val="autoZero"/>
        <c:auto val="1"/>
        <c:lblAlgn val="ctr"/>
        <c:lblOffset val="100"/>
      </c:catAx>
      <c:valAx>
        <c:axId val="122966784"/>
        <c:scaling>
          <c:orientation val="minMax"/>
          <c:max val="90"/>
          <c:min val="8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5171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baseline="0">
                <a:solidFill>
                  <a:schemeClr val="tx1"/>
                </a:solidFill>
                <a:effectLst/>
              </a:rPr>
              <a:t>Кем Вы себя в большей степени ощущаете? </a:t>
            </a:r>
            <a:endParaRPr lang="ru-RU" sz="1800" b="1" i="0" baseline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Лист9!$B$2:$B$6</c:f>
              <c:strCache>
                <c:ptCount val="5"/>
                <c:pt idx="0">
                  <c:v>Жителем своего города</c:v>
                </c:pt>
                <c:pt idx="1">
                  <c:v>Гражданином России</c:v>
                </c:pt>
                <c:pt idx="2">
                  <c:v>Европейцем</c:v>
                </c:pt>
                <c:pt idx="3">
                  <c:v>«Гражданином мира»</c:v>
                </c:pt>
                <c:pt idx="4">
                  <c:v>Другой вариант</c:v>
                </c:pt>
              </c:strCache>
            </c:strRef>
          </c:cat>
          <c:val>
            <c:numRef>
              <c:f>Лист9!$C$2:$C$6</c:f>
              <c:numCache>
                <c:formatCode>General</c:formatCode>
                <c:ptCount val="5"/>
                <c:pt idx="0">
                  <c:v>45</c:v>
                </c:pt>
                <c:pt idx="1">
                  <c:v>150</c:v>
                </c:pt>
                <c:pt idx="2">
                  <c:v>15</c:v>
                </c:pt>
                <c:pt idx="3">
                  <c:v>7</c:v>
                </c:pt>
              </c:numCache>
            </c:numRef>
          </c:val>
        </c:ser>
        <c:dLbls/>
        <c:gapWidth val="182"/>
        <c:axId val="122459648"/>
        <c:axId val="122461184"/>
      </c:barChart>
      <c:catAx>
        <c:axId val="12245964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461184"/>
        <c:crosses val="autoZero"/>
        <c:auto val="1"/>
        <c:lblAlgn val="ctr"/>
        <c:lblOffset val="100"/>
      </c:catAx>
      <c:valAx>
        <c:axId val="1224611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2245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E4E9-B8BA-46D5-868B-D25BAF2D5269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234B-57C2-4BD1-84D4-B7498B5D8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E4E9-B8BA-46D5-868B-D25BAF2D5269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234B-57C2-4BD1-84D4-B7498B5D8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E4E9-B8BA-46D5-868B-D25BAF2D5269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234B-57C2-4BD1-84D4-B7498B5D8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E4E9-B8BA-46D5-868B-D25BAF2D5269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234B-57C2-4BD1-84D4-B7498B5D8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E4E9-B8BA-46D5-868B-D25BAF2D5269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234B-57C2-4BD1-84D4-B7498B5D8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E4E9-B8BA-46D5-868B-D25BAF2D5269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234B-57C2-4BD1-84D4-B7498B5D8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E4E9-B8BA-46D5-868B-D25BAF2D5269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234B-57C2-4BD1-84D4-B7498B5D8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E4E9-B8BA-46D5-868B-D25BAF2D5269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234B-57C2-4BD1-84D4-B7498B5D8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E4E9-B8BA-46D5-868B-D25BAF2D5269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234B-57C2-4BD1-84D4-B7498B5D8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E4E9-B8BA-46D5-868B-D25BAF2D5269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234B-57C2-4BD1-84D4-B7498B5D8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E4E9-B8BA-46D5-868B-D25BAF2D5269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234B-57C2-4BD1-84D4-B7498B5D8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DE4E9-B8BA-46D5-868B-D25BAF2D5269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234B-57C2-4BD1-84D4-B7498B5D8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Анкетирование</a:t>
            </a:r>
            <a:br>
              <a:rPr lang="ru-RU" sz="5400" b="1" dirty="0" smtClean="0">
                <a:solidFill>
                  <a:srgbClr val="0070C0"/>
                </a:solidFill>
              </a:rPr>
            </a:br>
            <a:r>
              <a:rPr lang="ru-RU" sz="5400" b="1" dirty="0" smtClean="0">
                <a:solidFill>
                  <a:srgbClr val="0070C0"/>
                </a:solidFill>
              </a:rPr>
              <a:t/>
            </a:r>
            <a:br>
              <a:rPr lang="ru-RU" sz="5400" b="1" dirty="0" smtClean="0">
                <a:solidFill>
                  <a:srgbClr val="0070C0"/>
                </a:solidFill>
              </a:rPr>
            </a:br>
            <a:r>
              <a:rPr lang="ru-RU" sz="5400" b="1" dirty="0" smtClean="0">
                <a:solidFill>
                  <a:srgbClr val="0070C0"/>
                </a:solidFill>
              </a:rPr>
              <a:t>«Патриотизм»</a:t>
            </a:r>
            <a:br>
              <a:rPr lang="ru-RU" sz="5400" b="1" dirty="0" smtClean="0">
                <a:solidFill>
                  <a:srgbClr val="0070C0"/>
                </a:solidFill>
              </a:rPr>
            </a:br>
            <a:r>
              <a:rPr lang="ru-RU" sz="5400" b="1" dirty="0" smtClean="0">
                <a:solidFill>
                  <a:srgbClr val="0070C0"/>
                </a:solidFill>
              </a:rPr>
              <a:t/>
            </a:r>
            <a:br>
              <a:rPr lang="ru-RU" sz="5400" b="1" dirty="0" smtClean="0">
                <a:solidFill>
                  <a:srgbClr val="0070C0"/>
                </a:solidFill>
              </a:rPr>
            </a:br>
            <a:r>
              <a:rPr lang="ru-RU" sz="5400" b="1" dirty="0" smtClean="0">
                <a:solidFill>
                  <a:srgbClr val="0070C0"/>
                </a:solidFill>
              </a:rPr>
              <a:t>171 респондент</a:t>
            </a:r>
            <a:r>
              <a:rPr lang="ru-RU" sz="5400" b="1" dirty="0" smtClean="0">
                <a:solidFill>
                  <a:srgbClr val="0070C0"/>
                </a:solidFill>
              </a:rPr>
              <a:t> 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8840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43306"/>
            <a:ext cx="1020484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Анкета </a:t>
            </a:r>
          </a:p>
          <a:p>
            <a:pPr algn="ctr"/>
            <a:r>
              <a:rPr lang="ru-RU" sz="4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«Патриотические </a:t>
            </a:r>
            <a:r>
              <a:rPr lang="ru-RU" sz="4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ценности молодежи»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698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25684669"/>
              </p:ext>
            </p:extLst>
          </p:nvPr>
        </p:nvGraphicFramePr>
        <p:xfrm>
          <a:off x="808523" y="616017"/>
          <a:ext cx="7786838" cy="5101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57289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06669597"/>
              </p:ext>
            </p:extLst>
          </p:nvPr>
        </p:nvGraphicFramePr>
        <p:xfrm>
          <a:off x="1174282" y="779646"/>
          <a:ext cx="7488455" cy="5091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40655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70280520"/>
              </p:ext>
            </p:extLst>
          </p:nvPr>
        </p:nvGraphicFramePr>
        <p:xfrm>
          <a:off x="779646" y="490888"/>
          <a:ext cx="8373979" cy="5226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4529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38929786"/>
              </p:ext>
            </p:extLst>
          </p:nvPr>
        </p:nvGraphicFramePr>
        <p:xfrm>
          <a:off x="750771" y="702644"/>
          <a:ext cx="8287351" cy="5168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58722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54463729"/>
              </p:ext>
            </p:extLst>
          </p:nvPr>
        </p:nvGraphicFramePr>
        <p:xfrm>
          <a:off x="1405288" y="741144"/>
          <a:ext cx="10066276" cy="5825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62809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260" y="1665171"/>
            <a:ext cx="94038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Анкета </a:t>
            </a:r>
          </a:p>
          <a:p>
            <a:pPr algn="ctr"/>
            <a:r>
              <a:rPr lang="ru-RU" sz="4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«Оценка уровня </a:t>
            </a:r>
            <a:r>
              <a:rPr lang="ru-RU" sz="40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сформированности</a:t>
            </a:r>
            <a:r>
              <a:rPr lang="ru-RU" sz="4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гражданского самосознания у студента»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545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40266080"/>
              </p:ext>
            </p:extLst>
          </p:nvPr>
        </p:nvGraphicFramePr>
        <p:xfrm>
          <a:off x="1049154" y="818147"/>
          <a:ext cx="7584707" cy="5082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6937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0819859"/>
              </p:ext>
            </p:extLst>
          </p:nvPr>
        </p:nvGraphicFramePr>
        <p:xfrm>
          <a:off x="529389" y="616018"/>
          <a:ext cx="8364354" cy="5178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43973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26489430"/>
              </p:ext>
            </p:extLst>
          </p:nvPr>
        </p:nvGraphicFramePr>
        <p:xfrm>
          <a:off x="1232033" y="943275"/>
          <a:ext cx="7642459" cy="45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4128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98263549"/>
              </p:ext>
            </p:extLst>
          </p:nvPr>
        </p:nvGraphicFramePr>
        <p:xfrm>
          <a:off x="403761" y="368135"/>
          <a:ext cx="10830296" cy="573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81868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54786890"/>
              </p:ext>
            </p:extLst>
          </p:nvPr>
        </p:nvGraphicFramePr>
        <p:xfrm>
          <a:off x="404262" y="596767"/>
          <a:ext cx="9057372" cy="506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06215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18265983"/>
              </p:ext>
            </p:extLst>
          </p:nvPr>
        </p:nvGraphicFramePr>
        <p:xfrm>
          <a:off x="875900" y="490888"/>
          <a:ext cx="8056344" cy="5390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44708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51443139"/>
              </p:ext>
            </p:extLst>
          </p:nvPr>
        </p:nvGraphicFramePr>
        <p:xfrm>
          <a:off x="1193533" y="683393"/>
          <a:ext cx="7911966" cy="543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45718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64321127"/>
              </p:ext>
            </p:extLst>
          </p:nvPr>
        </p:nvGraphicFramePr>
        <p:xfrm>
          <a:off x="1260909" y="683395"/>
          <a:ext cx="7594333" cy="511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25634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04973460"/>
              </p:ext>
            </p:extLst>
          </p:nvPr>
        </p:nvGraphicFramePr>
        <p:xfrm>
          <a:off x="837399" y="837398"/>
          <a:ext cx="8181474" cy="495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0375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84278391"/>
              </p:ext>
            </p:extLst>
          </p:nvPr>
        </p:nvGraphicFramePr>
        <p:xfrm>
          <a:off x="750771" y="452387"/>
          <a:ext cx="8604985" cy="537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2595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12530124"/>
              </p:ext>
            </p:extLst>
          </p:nvPr>
        </p:nvGraphicFramePr>
        <p:xfrm>
          <a:off x="712269" y="213757"/>
          <a:ext cx="10913674" cy="6341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2628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44575374"/>
              </p:ext>
            </p:extLst>
          </p:nvPr>
        </p:nvGraphicFramePr>
        <p:xfrm>
          <a:off x="702645" y="558140"/>
          <a:ext cx="10780794" cy="5700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69901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78950964"/>
              </p:ext>
            </p:extLst>
          </p:nvPr>
        </p:nvGraphicFramePr>
        <p:xfrm>
          <a:off x="498764" y="519763"/>
          <a:ext cx="11281557" cy="617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475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25448657"/>
              </p:ext>
            </p:extLst>
          </p:nvPr>
        </p:nvGraphicFramePr>
        <p:xfrm>
          <a:off x="1235034" y="581891"/>
          <a:ext cx="10628415" cy="5830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96055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24704925"/>
              </p:ext>
            </p:extLst>
          </p:nvPr>
        </p:nvGraphicFramePr>
        <p:xfrm>
          <a:off x="688769" y="581892"/>
          <a:ext cx="9844644" cy="4928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01932" y="5949538"/>
            <a:ext cx="546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Победа в ВОВ, спортивные достижения, умные ученые.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325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63389947"/>
              </p:ext>
            </p:extLst>
          </p:nvPr>
        </p:nvGraphicFramePr>
        <p:xfrm>
          <a:off x="770020" y="249382"/>
          <a:ext cx="8422105" cy="5272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47553" y="5569527"/>
            <a:ext cx="599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Низкие доходы, плохие больницы и дороги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999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28639534"/>
              </p:ext>
            </p:extLst>
          </p:nvPr>
        </p:nvGraphicFramePr>
        <p:xfrm>
          <a:off x="688157" y="735291"/>
          <a:ext cx="8134375" cy="4883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941447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266</Words>
  <Application>Microsoft Office PowerPoint</Application>
  <PresentationFormat>Произвольный</PresentationFormat>
  <Paragraphs>29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Анкетирование  «Патриотизм»  171 респондент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Ивановна Аленичева</dc:creator>
  <cp:lastModifiedBy>222-01</cp:lastModifiedBy>
  <cp:revision>13</cp:revision>
  <dcterms:created xsi:type="dcterms:W3CDTF">2019-04-10T03:44:19Z</dcterms:created>
  <dcterms:modified xsi:type="dcterms:W3CDTF">2019-04-10T07:47:14Z</dcterms:modified>
</cp:coreProperties>
</file>