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59" r:id="rId5"/>
    <p:sldId id="262" r:id="rId6"/>
    <p:sldId id="270" r:id="rId7"/>
    <p:sldId id="271" r:id="rId8"/>
    <p:sldId id="272" r:id="rId9"/>
    <p:sldId id="275" r:id="rId10"/>
    <p:sldId id="274" r:id="rId11"/>
    <p:sldId id="276" r:id="rId12"/>
    <p:sldId id="260" r:id="rId13"/>
    <p:sldId id="261" r:id="rId14"/>
    <p:sldId id="263" r:id="rId15"/>
    <p:sldId id="269" r:id="rId16"/>
    <p:sldId id="273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252" autoAdjust="0"/>
    <p:restoredTop sz="94638" autoAdjust="0"/>
  </p:normalViewPr>
  <p:slideViewPr>
    <p:cSldViewPr>
      <p:cViewPr>
        <p:scale>
          <a:sx n="80" d="100"/>
          <a:sy n="80" d="100"/>
        </p:scale>
        <p:origin x="-342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53E07-BDB8-473A-AD1E-D62795BD107F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7A91B-0C76-41E0-A518-DCDD2A16A6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4.wdp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9.png"/><Relationship Id="rId5" Type="http://schemas.openxmlformats.org/officeDocument/2006/relationships/image" Target="../media/image42.png"/><Relationship Id="rId10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5.wdp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7.wdp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8.wdp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latoust.ru/a/ze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224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</a:rPr>
              <a:t>Призраки старого города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845" y="5109567"/>
            <a:ext cx="4074790" cy="1752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Фотограф – Гаранин А.</a:t>
            </a:r>
          </a:p>
          <a:p>
            <a:r>
              <a:rPr lang="ru-RU" sz="2400" b="1" dirty="0" smtClean="0"/>
              <a:t>Выполнили: </a:t>
            </a:r>
            <a:r>
              <a:rPr lang="ru-RU" sz="2400" b="1" dirty="0" err="1" smtClean="0"/>
              <a:t>Кильдияров</a:t>
            </a:r>
            <a:r>
              <a:rPr lang="ru-RU" sz="2400" b="1" dirty="0" smtClean="0"/>
              <a:t>      А.Сачков </a:t>
            </a:r>
          </a:p>
          <a:p>
            <a:endParaRPr lang="ru-RU" sz="2400" b="1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4221833"/>
            <a:ext cx="2952328" cy="7193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</a:rPr>
              <a:t>Группа № 11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964">
            <a:off x="217834" y="1240010"/>
            <a:ext cx="1101808" cy="15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Pictures\Злат. ПАМЯТНИКИ и места Здатоуста\люди Цари Злат\жители Златоуста ФОТО\Дом городского общества и 3-х классное училище. Начало 20 века).jpg"/>
          <p:cNvPicPr/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8661"/>
            <a:ext cx="4248472" cy="345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 bwMode="auto">
          <a:xfrm rot="502724">
            <a:off x="4151883" y="4347090"/>
            <a:ext cx="2091459" cy="229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62068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Быв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b="1" dirty="0">
                <a:solidFill>
                  <a:schemeClr val="bg1"/>
                </a:solidFill>
              </a:rPr>
              <a:t>кинотеатр «Колизей»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5996" y="6150114"/>
            <a:ext cx="37643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Ул. им. М.И. Калинина, д. № </a:t>
            </a:r>
            <a:r>
              <a:rPr lang="ru-RU" sz="2000" b="1" u="sng" dirty="0" smtClean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быв</a:t>
            </a:r>
            <a:r>
              <a:rPr lang="ru-RU" sz="2000" b="1" dirty="0">
                <a:solidFill>
                  <a:schemeClr val="bg1"/>
                </a:solidFill>
              </a:rPr>
              <a:t>. ул. Ключевская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6256"/>
            <a:ext cx="6060037" cy="3409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3" cstate="print">
            <a:lum contrast="3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18" y="2754635"/>
            <a:ext cx="2674228" cy="1580366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7206" y="719957"/>
            <a:ext cx="55656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 smtClean="0">
                <a:solidFill>
                  <a:schemeClr val="bg1"/>
                </a:solidFill>
              </a:rPr>
              <a:t>В </a:t>
            </a:r>
            <a:r>
              <a:rPr lang="ru-RU" sz="2000" b="1" u="sng" dirty="0" err="1" smtClean="0">
                <a:solidFill>
                  <a:schemeClr val="bg1"/>
                </a:solidFill>
              </a:rPr>
              <a:t>пристрое</a:t>
            </a:r>
            <a:r>
              <a:rPr lang="ru-RU" sz="2000" b="1" u="sng" dirty="0" smtClean="0">
                <a:solidFill>
                  <a:schemeClr val="bg1"/>
                </a:solidFill>
              </a:rPr>
              <a:t> справа</a:t>
            </a:r>
            <a:r>
              <a:rPr lang="ru-RU" sz="2000" b="1" dirty="0" smtClean="0">
                <a:solidFill>
                  <a:schemeClr val="bg1"/>
                </a:solidFill>
              </a:rPr>
              <a:t> была  </a:t>
            </a:r>
            <a:r>
              <a:rPr lang="ru-RU" sz="2000" b="1" dirty="0">
                <a:solidFill>
                  <a:schemeClr val="bg1"/>
                </a:solidFill>
              </a:rPr>
              <a:t>устроена бильярдная и «камера для детей», где родители могли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000" b="1" dirty="0" smtClean="0">
                <a:solidFill>
                  <a:schemeClr val="bg1"/>
                </a:solidFill>
              </a:rPr>
              <a:t>с </a:t>
            </a:r>
            <a:r>
              <a:rPr lang="ru-RU" sz="2000" b="1" dirty="0">
                <a:solidFill>
                  <a:schemeClr val="bg1"/>
                </a:solidFill>
              </a:rPr>
              <a:t>няней оставить детей,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000" b="1" dirty="0" smtClean="0">
                <a:solidFill>
                  <a:schemeClr val="bg1"/>
                </a:solidFill>
              </a:rPr>
              <a:t>а </a:t>
            </a:r>
            <a:r>
              <a:rPr lang="ru-RU" sz="2000" b="1" dirty="0">
                <a:solidFill>
                  <a:schemeClr val="bg1"/>
                </a:solidFill>
              </a:rPr>
              <a:t>сами сидеть в кинематографе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b="1" u="sng" dirty="0">
                <a:solidFill>
                  <a:schemeClr val="bg1"/>
                </a:solidFill>
              </a:rPr>
              <a:t>После </a:t>
            </a:r>
            <a:r>
              <a:rPr lang="ru-RU" sz="2000" b="1" u="sng" dirty="0" smtClean="0">
                <a:solidFill>
                  <a:schemeClr val="bg1"/>
                </a:solidFill>
              </a:rPr>
              <a:t>1917г.-</a:t>
            </a:r>
            <a:r>
              <a:rPr lang="ru-RU" sz="2000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>
                <a:solidFill>
                  <a:schemeClr val="bg1"/>
                </a:solidFill>
              </a:rPr>
              <a:t>кинотеатр «Заря»,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Позже размещался </a:t>
            </a:r>
            <a:r>
              <a:rPr lang="ru-RU" sz="2000" b="1" dirty="0" smtClean="0">
                <a:solidFill>
                  <a:schemeClr val="bg1"/>
                </a:solidFill>
              </a:rPr>
              <a:t>архив, </a:t>
            </a:r>
            <a:r>
              <a:rPr lang="ru-RU" sz="2000" b="1" dirty="0">
                <a:solidFill>
                  <a:schemeClr val="bg1"/>
                </a:solidFill>
              </a:rPr>
              <a:t>магазин «Любушка»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9966" y="4797152"/>
            <a:ext cx="25506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Ныне</a:t>
            </a:r>
            <a:r>
              <a:rPr lang="ru-RU" sz="2000" b="1" dirty="0">
                <a:solidFill>
                  <a:schemeClr val="bg1"/>
                </a:solidFill>
              </a:rPr>
              <a:t>: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аптека «</a:t>
            </a:r>
            <a:r>
              <a:rPr lang="ru-RU" sz="2000" b="1" dirty="0" err="1" smtClean="0">
                <a:solidFill>
                  <a:schemeClr val="bg1"/>
                </a:solidFill>
              </a:rPr>
              <a:t>Интерфарм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и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877" r="23293" b="93036"/>
          <a:stretch/>
        </p:blipFill>
        <p:spPr bwMode="auto">
          <a:xfrm>
            <a:off x="6219966" y="5974060"/>
            <a:ext cx="272612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5">
            <a:lum bright="12000" contrast="3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18" y="753071"/>
            <a:ext cx="2674228" cy="181927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69863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764704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Быв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400" b="1" dirty="0">
                <a:solidFill>
                  <a:schemeClr val="bg1"/>
                </a:solidFill>
              </a:rPr>
              <a:t>Особняк купца 1-й гильдии  Федора Алексеевича </a:t>
            </a:r>
            <a:r>
              <a:rPr lang="ru-RU" sz="2400" b="1" dirty="0" err="1" smtClean="0">
                <a:solidFill>
                  <a:schemeClr val="bg1"/>
                </a:solidFill>
              </a:rPr>
              <a:t>Злоказова</a:t>
            </a:r>
            <a:r>
              <a:rPr lang="ru-RU" sz="2400" b="1" dirty="0" smtClean="0">
                <a:solidFill>
                  <a:schemeClr val="bg1"/>
                </a:solidFill>
              </a:rPr>
              <a:t> (один </a:t>
            </a:r>
            <a:r>
              <a:rPr lang="ru-RU" sz="2400" b="1" dirty="0">
                <a:solidFill>
                  <a:schemeClr val="bg1"/>
                </a:solidFill>
              </a:rPr>
              <a:t>из основателей торгового дома "Братья </a:t>
            </a:r>
            <a:r>
              <a:rPr lang="ru-RU" sz="2400" b="1" dirty="0" err="1" smtClean="0">
                <a:solidFill>
                  <a:schemeClr val="bg1"/>
                </a:solidFill>
              </a:rPr>
              <a:t>Злоказовы</a:t>
            </a:r>
            <a:r>
              <a:rPr lang="ru-RU" sz="2400" b="1" dirty="0" smtClean="0">
                <a:solidFill>
                  <a:schemeClr val="bg1"/>
                </a:solidFill>
              </a:rPr>
              <a:t>«)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6833" y="342900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Ул. им. Н. Б. Скворцова, д. № 27 </a:t>
            </a:r>
            <a:endParaRPr lang="ru-RU" sz="2000" b="1" u="sng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быв</a:t>
            </a:r>
            <a:r>
              <a:rPr lang="ru-RU" sz="2000" b="1" dirty="0">
                <a:solidFill>
                  <a:schemeClr val="bg1"/>
                </a:solidFill>
              </a:rPr>
              <a:t>. ул. Верхняя Никольская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34"/>
          <a:stretch/>
        </p:blipFill>
        <p:spPr bwMode="auto">
          <a:xfrm>
            <a:off x="466428" y="4792887"/>
            <a:ext cx="2881436" cy="2065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G:\DCIM\102PENTX\IMGP4045.JPG"/>
          <p:cNvPicPr/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53" t="18468" r="8607" b="32053"/>
          <a:stretch>
            <a:fillRect/>
          </a:stretch>
        </p:blipFill>
        <p:spPr bwMode="auto">
          <a:xfrm>
            <a:off x="5076056" y="980728"/>
            <a:ext cx="3595449" cy="2402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8439" y="764704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- проживал </a:t>
            </a:r>
            <a:r>
              <a:rPr lang="ru-RU" sz="2000" b="1" dirty="0">
                <a:solidFill>
                  <a:schemeClr val="bg1"/>
                </a:solidFill>
              </a:rPr>
              <a:t>в Златоусте в 1870-80-х гг.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- избирался </a:t>
            </a:r>
            <a:r>
              <a:rPr lang="ru-RU" sz="2000" b="1" dirty="0">
                <a:solidFill>
                  <a:schemeClr val="bg1"/>
                </a:solidFill>
              </a:rPr>
              <a:t>гласным </a:t>
            </a:r>
            <a:r>
              <a:rPr lang="ru-RU" sz="2000" b="1" dirty="0" smtClean="0">
                <a:solidFill>
                  <a:schemeClr val="bg1"/>
                </a:solidFill>
              </a:rPr>
              <a:t>уездного </a:t>
            </a:r>
            <a:r>
              <a:rPr lang="ru-RU" sz="2000" b="1" dirty="0">
                <a:solidFill>
                  <a:schemeClr val="bg1"/>
                </a:solidFill>
              </a:rPr>
              <a:t>земского собрания (1879-81, 1884-90), председателем уездной земской управы (1879-81).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- основал </a:t>
            </a:r>
            <a:r>
              <a:rPr lang="ru-RU" sz="2000" b="1" dirty="0">
                <a:solidFill>
                  <a:schemeClr val="bg1"/>
                </a:solidFill>
              </a:rPr>
              <a:t>ряд магазинов, где продавал ткани, пиво. 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- при </a:t>
            </a:r>
            <a:r>
              <a:rPr lang="ru-RU" sz="2000" b="1" dirty="0">
                <a:solidFill>
                  <a:schemeClr val="bg1"/>
                </a:solidFill>
              </a:rPr>
              <a:t>его участии построен </a:t>
            </a:r>
            <a:r>
              <a:rPr lang="ru-RU" sz="2000" b="1" dirty="0" smtClean="0">
                <a:solidFill>
                  <a:schemeClr val="bg1"/>
                </a:solidFill>
              </a:rPr>
              <a:t>тогда </a:t>
            </a:r>
            <a:r>
              <a:rPr lang="ru-RU" sz="2000" b="1" dirty="0">
                <a:solidFill>
                  <a:schemeClr val="bg1"/>
                </a:solidFill>
              </a:rPr>
              <a:t>- Казённый винный склад.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После 1917г. -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райком ВЛКСМ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поликлиника </a:t>
            </a:r>
            <a:r>
              <a:rPr lang="ru-RU" sz="2000" b="1" dirty="0">
                <a:solidFill>
                  <a:schemeClr val="bg1"/>
                </a:solidFill>
              </a:rPr>
              <a:t>«Стоматология»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Ныне - офис </a:t>
            </a:r>
            <a:r>
              <a:rPr lang="ru-RU" sz="2000" dirty="0">
                <a:solidFill>
                  <a:schemeClr val="bg1"/>
                </a:solidFill>
              </a:rPr>
              <a:t>предприятия «</a:t>
            </a:r>
            <a:r>
              <a:rPr lang="ru-RU" sz="2000" b="1" dirty="0" err="1">
                <a:solidFill>
                  <a:schemeClr val="bg1"/>
                </a:solidFill>
              </a:rPr>
              <a:t>Спецавтоколонна</a:t>
            </a:r>
            <a:r>
              <a:rPr lang="ru-RU" sz="2000" dirty="0">
                <a:solidFill>
                  <a:schemeClr val="bg1"/>
                </a:solidFill>
              </a:rPr>
              <a:t>». 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062" y="4168924"/>
            <a:ext cx="4780039" cy="2689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727894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24" y="16903"/>
            <a:ext cx="9073976" cy="96382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Златоустовский  </a:t>
            </a:r>
            <a:r>
              <a:rPr lang="ru-RU" sz="2400" b="1" dirty="0">
                <a:solidFill>
                  <a:schemeClr val="bg1"/>
                </a:solidFill>
              </a:rPr>
              <a:t>казённый винный склад № </a:t>
            </a:r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быв. завод </a:t>
            </a:r>
            <a:r>
              <a:rPr lang="ru-RU" sz="2400" b="1" dirty="0">
                <a:solidFill>
                  <a:schemeClr val="bg1"/>
                </a:solidFill>
              </a:rPr>
              <a:t>для производства </a:t>
            </a:r>
            <a:r>
              <a:rPr lang="ru-RU" sz="2400" b="1" dirty="0" smtClean="0">
                <a:solidFill>
                  <a:schemeClr val="bg1"/>
                </a:solidFill>
              </a:rPr>
              <a:t>водки купца Ф. </a:t>
            </a:r>
            <a:r>
              <a:rPr lang="ru-RU" sz="2400" b="1" dirty="0" err="1" smtClean="0">
                <a:solidFill>
                  <a:schemeClr val="bg1"/>
                </a:solidFill>
              </a:rPr>
              <a:t>Злоказова</a:t>
            </a:r>
            <a:r>
              <a:rPr lang="ru-RU" sz="2400" b="1" dirty="0" smtClean="0">
                <a:solidFill>
                  <a:schemeClr val="bg1"/>
                </a:solidFill>
              </a:rPr>
              <a:t/>
            </a:r>
            <a:br>
              <a:rPr lang="ru-RU" sz="2400" b="1" dirty="0" smtClean="0">
                <a:solidFill>
                  <a:schemeClr val="bg1"/>
                </a:solidFill>
              </a:rPr>
            </a:br>
            <a:endParaRPr lang="ru-RU" sz="2400" b="1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25652"/>
            <a:ext cx="5688632" cy="1795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24470" y="1268760"/>
            <a:ext cx="4143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bg1"/>
                </a:solidFill>
              </a:rPr>
              <a:t>Ул. Октябрьская, д. № </a:t>
            </a:r>
            <a:r>
              <a:rPr lang="ru-RU" sz="2000" b="1" u="sng" dirty="0" smtClean="0">
                <a:solidFill>
                  <a:schemeClr val="bg1"/>
                </a:solidFill>
              </a:rPr>
              <a:t>20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быв. Малая Немецкая (1815-1914)    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        Малая Славянская (1914-1924)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173" y="2284423"/>
            <a:ext cx="2949708" cy="221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3" y="1484784"/>
            <a:ext cx="4298026" cy="3223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ертикальный свиток 5"/>
          <p:cNvSpPr/>
          <p:nvPr/>
        </p:nvSpPr>
        <p:spPr>
          <a:xfrm>
            <a:off x="6300192" y="4798945"/>
            <a:ext cx="2543200" cy="1584176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28792" y="5139926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white"/>
                </a:solidFill>
              </a:rPr>
              <a:t>историческое здание</a:t>
            </a:r>
          </a:p>
        </p:txBody>
      </p:sp>
      <p:pic>
        <p:nvPicPr>
          <p:cNvPr id="11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15" y="5591033"/>
            <a:ext cx="711721" cy="714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957" y="0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1"/>
                </a:solidFill>
              </a:rPr>
              <a:t>Сейчас</a:t>
            </a:r>
            <a:r>
              <a:rPr lang="ru-RU" sz="2400" b="1" i="1" dirty="0" smtClean="0">
                <a:solidFill>
                  <a:schemeClr val="bg1"/>
                </a:solidFill>
              </a:rPr>
              <a:t>:   </a:t>
            </a:r>
            <a:r>
              <a:rPr lang="ru-RU" sz="2400" b="1" dirty="0">
                <a:solidFill>
                  <a:schemeClr val="bg1"/>
                </a:solidFill>
              </a:rPr>
              <a:t>Златоустовский </a:t>
            </a:r>
            <a:r>
              <a:rPr lang="ru-RU" sz="2400" b="1" dirty="0" smtClean="0">
                <a:solidFill>
                  <a:schemeClr val="bg1"/>
                </a:solidFill>
              </a:rPr>
              <a:t> ликёроводочный завод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49" y="716293"/>
            <a:ext cx="3850085" cy="24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26" t="969" r="42283" b="3131"/>
          <a:stretch/>
        </p:blipFill>
        <p:spPr bwMode="auto">
          <a:xfrm>
            <a:off x="8316416" y="3455280"/>
            <a:ext cx="672318" cy="24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1" t="3524" r="49913" b="52359"/>
          <a:stretch/>
        </p:blipFill>
        <p:spPr bwMode="auto">
          <a:xfrm>
            <a:off x="6372200" y="4655809"/>
            <a:ext cx="1010283" cy="13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164288" y="3455280"/>
            <a:ext cx="979528" cy="136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86" t="1619" r="3489" b="52858"/>
          <a:stretch/>
        </p:blipFill>
        <p:spPr bwMode="auto">
          <a:xfrm>
            <a:off x="5220072" y="5201464"/>
            <a:ext cx="1004697" cy="137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5577"/>
            <a:ext cx="2845770" cy="212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ертикальный свиток 9"/>
          <p:cNvSpPr/>
          <p:nvPr/>
        </p:nvSpPr>
        <p:spPr>
          <a:xfrm>
            <a:off x="976613" y="4423004"/>
            <a:ext cx="2543200" cy="1814307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10521" y="4965511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white"/>
                </a:solidFill>
              </a:rPr>
              <a:t>историческое здание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3107292"/>
            <a:ext cx="4143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chemeClr val="bg1"/>
                </a:solidFill>
              </a:rPr>
              <a:t>Ул. Октябрьская, д. № </a:t>
            </a:r>
            <a:r>
              <a:rPr lang="ru-RU" sz="2000" b="1" u="sng" dirty="0" smtClean="0">
                <a:solidFill>
                  <a:schemeClr val="bg1"/>
                </a:solidFill>
              </a:rPr>
              <a:t>20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быв. Малая Немецкая (1815-1914)    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        Малая Славянская (1914-1924)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30181" b="100000" l="52500" r="100000">
                        <a14:foregroundMark x1="86458" y1="41168" x2="89167" y2="30181"/>
                        <a14:foregroundMark x1="89167" y1="30181" x2="99688" y2="36579"/>
                        <a14:backgroundMark x1="99167" y1="48401" x2="88854" y2="56467"/>
                        <a14:backgroundMark x1="88854" y1="56467" x2="97813" y2="64812"/>
                        <a14:backgroundMark x1="85729" y1="32128" x2="83646" y2="42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56" t="31850"/>
          <a:stretch/>
        </p:blipFill>
        <p:spPr bwMode="auto">
          <a:xfrm>
            <a:off x="3203848" y="994592"/>
            <a:ext cx="1770866" cy="190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24" y="5520750"/>
            <a:ext cx="711721" cy="714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162"/>
            <a:ext cx="9144000" cy="81555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 Дом, где проживал у бабушки </a:t>
            </a:r>
            <a:r>
              <a:rPr lang="ru-RU" sz="2400" b="1" dirty="0" err="1" smtClean="0">
                <a:solidFill>
                  <a:schemeClr val="bg1"/>
                </a:solidFill>
              </a:rPr>
              <a:t>Б.М.Шапошников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 маршал СССР, был начальником Генштаба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Содержимое 3" descr="DSCN2589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344" y="40814"/>
            <a:ext cx="1432782" cy="165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Рисунок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71"/>
          <a:stretch>
            <a:fillRect/>
          </a:stretch>
        </p:blipFill>
        <p:spPr bwMode="auto">
          <a:xfrm>
            <a:off x="117923" y="4005064"/>
            <a:ext cx="3042733" cy="2453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2" y="930861"/>
            <a:ext cx="3121396" cy="2982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6566" y="2600705"/>
            <a:ext cx="515587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жил в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Златоусте в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1888-96гг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Отец был приказчиком у купца Ф.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</a:rPr>
              <a:t>Злоказова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221" name="Picture 5" descr="D:\Pictures\Злат. ПАМЯТНИКИ и места Здатоуста\люди Цари Злат\Шапошников\шапош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43484"/>
            <a:ext cx="1246427" cy="1607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Pictures\Злат. ПАМЯТНИКИ и места Здатоуста\люди Цари Злат\Шапошников\ш Борис Михайлович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100" b="20602"/>
          <a:stretch/>
        </p:blipFill>
        <p:spPr bwMode="auto">
          <a:xfrm>
            <a:off x="4139952" y="903835"/>
            <a:ext cx="1338314" cy="1640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4871" y="6400245"/>
            <a:ext cx="6939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Ул. им. </a:t>
            </a:r>
            <a:r>
              <a:rPr lang="ru-RU" sz="2400" b="1" dirty="0" err="1" smtClean="0">
                <a:solidFill>
                  <a:schemeClr val="bg1"/>
                </a:solidFill>
              </a:rPr>
              <a:t>Н.Б.Скворцова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</a:rPr>
              <a:t>д. 28;  быв. Ул. Никольская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63" y="3351865"/>
            <a:ext cx="4427537" cy="304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619672" y="2318110"/>
            <a:ext cx="1269779" cy="880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90872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Быв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b="1" dirty="0">
                <a:solidFill>
                  <a:schemeClr val="bg1"/>
                </a:solidFill>
              </a:rPr>
              <a:t>2-х классное женское приходское </a:t>
            </a:r>
            <a:r>
              <a:rPr lang="ru-RU" sz="2800" b="1" dirty="0" smtClean="0">
                <a:solidFill>
                  <a:schemeClr val="bg1"/>
                </a:solidFill>
              </a:rPr>
              <a:t>училище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быв. Женская гимназия,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DSCN258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5406" y="4109318"/>
            <a:ext cx="3737720" cy="280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6521" y="3501008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Ул. </a:t>
            </a:r>
            <a:r>
              <a:rPr lang="ru-RU" sz="2000" b="1" u="sng" dirty="0" smtClean="0">
                <a:solidFill>
                  <a:schemeClr val="bg1"/>
                </a:solidFill>
              </a:rPr>
              <a:t>Плеханова д</a:t>
            </a:r>
            <a:r>
              <a:rPr lang="ru-RU" sz="2000" b="1" u="sng" dirty="0">
                <a:solidFill>
                  <a:schemeClr val="bg1"/>
                </a:solidFill>
              </a:rPr>
              <a:t>. №1</a:t>
            </a:r>
            <a:r>
              <a:rPr lang="ru-RU" sz="2000" b="1" u="sng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быв</a:t>
            </a:r>
            <a:r>
              <a:rPr lang="ru-RU" sz="2000" b="1" dirty="0">
                <a:solidFill>
                  <a:schemeClr val="bg1"/>
                </a:solidFill>
              </a:rPr>
              <a:t>. ул. </a:t>
            </a:r>
            <a:r>
              <a:rPr lang="ru-RU" sz="2000" b="1" dirty="0" smtClean="0">
                <a:solidFill>
                  <a:schemeClr val="bg1"/>
                </a:solidFill>
              </a:rPr>
              <a:t>Александровская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22" y="906300"/>
            <a:ext cx="3714112" cy="2666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5470819" y="1440459"/>
            <a:ext cx="1269779" cy="880646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285720" y="5572140"/>
            <a:ext cx="2194706" cy="1102586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857892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white"/>
                </a:solidFill>
              </a:rPr>
              <a:t>историческое здание</a:t>
            </a:r>
          </a:p>
        </p:txBody>
      </p:sp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99" y="5510963"/>
            <a:ext cx="1143769" cy="1148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3" y="990076"/>
            <a:ext cx="5363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Жена сына Н.Ф. </a:t>
            </a:r>
            <a:r>
              <a:rPr lang="ru-RU" sz="2000" b="1" dirty="0" err="1">
                <a:solidFill>
                  <a:schemeClr val="bg1"/>
                </a:solidFill>
              </a:rPr>
              <a:t>Злоказова</a:t>
            </a:r>
            <a:r>
              <a:rPr lang="ru-RU" sz="2000" b="1" dirty="0">
                <a:solidFill>
                  <a:schemeClr val="bg1"/>
                </a:solidFill>
              </a:rPr>
              <a:t>  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Ольга </a:t>
            </a:r>
            <a:r>
              <a:rPr lang="ru-RU" sz="2000" b="1" dirty="0">
                <a:solidFill>
                  <a:schemeClr val="bg1"/>
                </a:solidFill>
              </a:rPr>
              <a:t>Павловна была попечительницей Златоустовской женской гимназии. </a:t>
            </a:r>
          </a:p>
        </p:txBody>
      </p:sp>
      <p:pic>
        <p:nvPicPr>
          <p:cNvPr id="12" name="Рисунок 11" descr="F:\Призрак ст. города гр.11\фото Призрак  гр.11,2018г\20181004_163656.jpg"/>
          <p:cNvPicPr/>
          <p:nvPr/>
        </p:nvPicPr>
        <p:blipFill>
          <a:blip r:embed="rId7" cstate="print"/>
          <a:srcRect b="17857"/>
          <a:stretch>
            <a:fillRect/>
          </a:stretch>
        </p:blipFill>
        <p:spPr bwMode="auto">
          <a:xfrm>
            <a:off x="285720" y="2214554"/>
            <a:ext cx="450059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Призрак ст. города гр.11\фото Призрак  гр.11,2018г\20181004_163656.jpg"/>
          <p:cNvPicPr/>
          <p:nvPr/>
        </p:nvPicPr>
        <p:blipFill>
          <a:blip r:embed="rId8" cstate="print"/>
          <a:srcRect l="31534" t="24021" r="54180" b="64363"/>
          <a:stretch>
            <a:fillRect/>
          </a:stretch>
        </p:blipFill>
        <p:spPr bwMode="auto">
          <a:xfrm>
            <a:off x="2714612" y="5429264"/>
            <a:ext cx="2214578" cy="142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021545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47667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Златоустовская </a:t>
            </a:r>
            <a:r>
              <a:rPr lang="ru-RU" sz="2800" b="1" dirty="0">
                <a:solidFill>
                  <a:schemeClr val="bg1"/>
                </a:solidFill>
              </a:rPr>
              <a:t>оружейная </a:t>
            </a:r>
            <a:r>
              <a:rPr lang="ru-RU" sz="2800" b="1" dirty="0" smtClean="0">
                <a:solidFill>
                  <a:schemeClr val="bg1"/>
                </a:solidFill>
              </a:rPr>
              <a:t>фабрика и </a:t>
            </a:r>
            <a:r>
              <a:rPr lang="ru-RU" sz="2800" b="1" dirty="0" err="1" smtClean="0">
                <a:solidFill>
                  <a:schemeClr val="bg1"/>
                </a:solidFill>
              </a:rPr>
              <a:t>Бастенькие</a:t>
            </a:r>
            <a:r>
              <a:rPr lang="ru-RU" sz="2800" b="1" dirty="0" smtClean="0">
                <a:solidFill>
                  <a:schemeClr val="bg1"/>
                </a:solidFill>
              </a:rPr>
              <a:t> ворота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887" y="61272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bg1"/>
                </a:solidFill>
              </a:rPr>
              <a:t>Быв. пл</a:t>
            </a:r>
            <a:r>
              <a:rPr lang="ru-RU" sz="2000" b="1" u="sng" dirty="0">
                <a:solidFill>
                  <a:schemeClr val="bg1"/>
                </a:solidFill>
              </a:rPr>
              <a:t>. 3 Интернационала, </a:t>
            </a:r>
            <a:r>
              <a:rPr lang="ru-RU" sz="2000" b="1" u="sng" dirty="0" smtClean="0">
                <a:solidFill>
                  <a:schemeClr val="bg1"/>
                </a:solidFill>
              </a:rPr>
              <a:t>3. Ныне – Городская площадь.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018"/>
          <a:stretch>
            <a:fillRect/>
          </a:stretch>
        </p:blipFill>
        <p:spPr bwMode="auto">
          <a:xfrm>
            <a:off x="6084168" y="1084543"/>
            <a:ext cx="2794863" cy="3279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597" y="4611231"/>
            <a:ext cx="90499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Здание строили под </a:t>
            </a:r>
            <a:r>
              <a:rPr lang="ru-RU" sz="2000" b="1" dirty="0">
                <a:solidFill>
                  <a:schemeClr val="bg1"/>
                </a:solidFill>
              </a:rPr>
              <a:t>наблюдением архитектора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Златоустовских </a:t>
            </a:r>
            <a:r>
              <a:rPr lang="ru-RU" sz="2000" b="1" dirty="0">
                <a:solidFill>
                  <a:schemeClr val="bg1"/>
                </a:solidFill>
              </a:rPr>
              <a:t>заводов Ф. А. </a:t>
            </a:r>
            <a:r>
              <a:rPr lang="ru-RU" sz="2000" b="1" dirty="0" err="1">
                <a:solidFill>
                  <a:schemeClr val="bg1"/>
                </a:solidFill>
              </a:rPr>
              <a:t>Тележникова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Тогда </a:t>
            </a:r>
            <a:r>
              <a:rPr lang="ru-RU" sz="2000" b="1" dirty="0">
                <a:solidFill>
                  <a:schemeClr val="bg1"/>
                </a:solidFill>
              </a:rPr>
              <a:t>же </a:t>
            </a:r>
            <a:r>
              <a:rPr lang="ru-RU" sz="2000" b="1" dirty="0" smtClean="0">
                <a:solidFill>
                  <a:schemeClr val="bg1"/>
                </a:solidFill>
              </a:rPr>
              <a:t>поставили </a:t>
            </a:r>
            <a:r>
              <a:rPr lang="ru-RU" sz="2000" b="1" u="sng" dirty="0" smtClean="0">
                <a:solidFill>
                  <a:schemeClr val="bg1"/>
                </a:solidFill>
              </a:rPr>
              <a:t>чугунную ажурную ограду </a:t>
            </a:r>
            <a:r>
              <a:rPr lang="ru-RU" sz="2000" b="1" dirty="0">
                <a:solidFill>
                  <a:schemeClr val="bg1"/>
                </a:solidFill>
              </a:rPr>
              <a:t>– «</a:t>
            </a:r>
            <a:r>
              <a:rPr lang="ru-RU" sz="2000" b="1" dirty="0" err="1">
                <a:solidFill>
                  <a:schemeClr val="bg1"/>
                </a:solidFill>
              </a:rPr>
              <a:t>Бастенькие</a:t>
            </a:r>
            <a:r>
              <a:rPr lang="ru-RU" sz="2000" b="1" dirty="0">
                <a:solidFill>
                  <a:schemeClr val="bg1"/>
                </a:solidFill>
              </a:rPr>
              <a:t> ворота</a:t>
            </a:r>
            <a:r>
              <a:rPr lang="ru-RU" sz="2000" b="1" dirty="0" smtClean="0">
                <a:solidFill>
                  <a:schemeClr val="bg1"/>
                </a:solidFill>
              </a:rPr>
              <a:t>»  </a:t>
            </a:r>
            <a:r>
              <a:rPr lang="ru-RU" sz="2000" b="1" dirty="0">
                <a:solidFill>
                  <a:schemeClr val="bg1"/>
                </a:solidFill>
              </a:rPr>
              <a:t>1871г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Через ворота рабочие проходили на фабрику.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годы СССР в ограде стоял памятник </a:t>
            </a:r>
            <a:r>
              <a:rPr lang="ru-RU" sz="2000" b="1" dirty="0" err="1" smtClean="0">
                <a:solidFill>
                  <a:schemeClr val="bg1"/>
                </a:solidFill>
              </a:rPr>
              <a:t>В.И.Ленину</a:t>
            </a:r>
            <a:r>
              <a:rPr lang="ru-RU" sz="20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 ныне памятник «Тыл-фронту»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201" b="10415"/>
          <a:stretch/>
        </p:blipFill>
        <p:spPr bwMode="auto">
          <a:xfrm>
            <a:off x="179512" y="1014374"/>
            <a:ext cx="5702081" cy="3349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04801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54868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Быв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b="1" dirty="0">
                <a:solidFill>
                  <a:schemeClr val="bg1"/>
                </a:solidFill>
              </a:rPr>
              <a:t>усадьба купцов Пучковых (конец 19 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649" y="4653136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ул. Ленина, д. № 19, 21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быв</a:t>
            </a:r>
            <a:r>
              <a:rPr lang="ru-RU" sz="2000" b="1" dirty="0">
                <a:solidFill>
                  <a:schemeClr val="bg1"/>
                </a:solidFill>
              </a:rPr>
              <a:t>. ул. </a:t>
            </a:r>
            <a:r>
              <a:rPr lang="ru-RU" sz="2000" b="1" dirty="0" smtClean="0">
                <a:solidFill>
                  <a:schemeClr val="bg1"/>
                </a:solidFill>
              </a:rPr>
              <a:t>Бол. Немецкая (Славянская)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793118" y="5510963"/>
            <a:ext cx="2194706" cy="1102586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7923" y="5731239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white"/>
                </a:solidFill>
              </a:rPr>
              <a:t>историческое здание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" y="1928639"/>
            <a:ext cx="4524040" cy="2545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7" t="9769" r="8406" b="9158"/>
          <a:stretch>
            <a:fillRect/>
          </a:stretch>
        </p:blipFill>
        <p:spPr bwMode="auto">
          <a:xfrm>
            <a:off x="4808955" y="1390475"/>
            <a:ext cx="4073380" cy="2366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Рисунок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0134"/>
            <a:ext cx="3950295" cy="2237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649" y="627056"/>
            <a:ext cx="65131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Позднее</a:t>
            </a:r>
            <a:r>
              <a:rPr kumimoji="0" lang="ru-RU" altLang="ru-RU" sz="2000" b="0" i="0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ru-RU" altLang="ru-RU" sz="2000" b="0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ГАИ,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вневедомственная охрана(д.19),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межрайонная уголовно-исполнительная инспекция(№21)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Ныне - отдел МВД РФ  ЗГО.</a:t>
            </a:r>
            <a:endParaRPr kumimoji="0" lang="ru-RU" altLang="ru-RU" sz="2000" b="0" i="0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019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9512" y="41959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682982" y="1183943"/>
            <a:ext cx="4306436" cy="2605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58569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54868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Быв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b="1" dirty="0"/>
              <a:t>полицейская управа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6876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Ул. им. Н. Б. Скворцова, д.№ </a:t>
            </a:r>
            <a:r>
              <a:rPr lang="ru-RU" sz="2000" b="1" u="sng" dirty="0" smtClean="0">
                <a:solidFill>
                  <a:schemeClr val="bg1"/>
                </a:solidFill>
              </a:rPr>
              <a:t>23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быв</a:t>
            </a:r>
            <a:r>
              <a:rPr lang="ru-RU" sz="2000" b="1" dirty="0">
                <a:solidFill>
                  <a:schemeClr val="bg1"/>
                </a:solidFill>
              </a:rPr>
              <a:t>. ул. </a:t>
            </a:r>
            <a:r>
              <a:rPr lang="ru-RU" sz="2000" b="1" dirty="0" smtClean="0">
                <a:solidFill>
                  <a:schemeClr val="bg1"/>
                </a:solidFill>
              </a:rPr>
              <a:t>Никольская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39208" y="321108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Позже – редакция газеты «Борьба», «Пролетарская мысль», «Большевистское слово</a:t>
            </a:r>
            <a:r>
              <a:rPr lang="ru-RU" sz="2000" b="1" dirty="0" smtClean="0">
                <a:solidFill>
                  <a:schemeClr val="bg1"/>
                </a:solidFill>
              </a:rPr>
              <a:t>».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Ныне – ООО </a:t>
            </a:r>
            <a:r>
              <a:rPr lang="ru-RU" sz="2000" b="1" dirty="0" err="1" smtClean="0">
                <a:solidFill>
                  <a:schemeClr val="bg1"/>
                </a:solidFill>
              </a:rPr>
              <a:t>СтройГазСервис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G:\DCIM\102PENTX\IMGP4065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2" t="16479" b="35294"/>
          <a:stretch>
            <a:fillRect/>
          </a:stretch>
        </p:blipFill>
        <p:spPr bwMode="auto">
          <a:xfrm>
            <a:off x="4572000" y="742206"/>
            <a:ext cx="4328160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6" y="3034768"/>
            <a:ext cx="4211960" cy="315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21" t="16162" r="57798" b="70941"/>
          <a:stretch/>
        </p:blipFill>
        <p:spPr bwMode="auto">
          <a:xfrm>
            <a:off x="6177111" y="4614146"/>
            <a:ext cx="141922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1341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Источники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0" y="1412776"/>
            <a:ext cx="78295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4896" y="3343017"/>
            <a:ext cx="453746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hlinkClick r:id="rId3"/>
              </a:rPr>
              <a:t>http://www.zlatoust.ru/a/ze</a:t>
            </a:r>
            <a:r>
              <a:rPr lang="de-DE" sz="2800" dirty="0" smtClean="0">
                <a:solidFill>
                  <a:schemeClr val="bg1"/>
                </a:solidFill>
                <a:hlinkClick r:id="rId3"/>
              </a:rPr>
              <a:t>/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3224181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51" y="0"/>
            <a:ext cx="9036496" cy="9807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XIX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в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. Златоуст 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"находится в более цветущем состоянии, чем многие города,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 обозначенные крупными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буквами на карте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".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02289" y="970988"/>
            <a:ext cx="30760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prstClr val="white"/>
                </a:solidFill>
                <a:ea typeface="+mj-ea"/>
                <a:cs typeface="+mj-cs"/>
              </a:rPr>
              <a:t>Р.Мурчисон</a:t>
            </a:r>
            <a:r>
              <a:rPr lang="ru-RU" sz="2400" b="1" dirty="0">
                <a:solidFill>
                  <a:prstClr val="white"/>
                </a:solidFill>
                <a:ea typeface="+mj-ea"/>
                <a:cs typeface="+mj-cs"/>
              </a:rPr>
              <a:t>, английский геолог </a:t>
            </a:r>
            <a:br>
              <a:rPr lang="ru-RU" sz="2400" b="1" dirty="0">
                <a:solidFill>
                  <a:prstClr val="white"/>
                </a:solidFill>
                <a:ea typeface="+mj-ea"/>
                <a:cs typeface="+mj-cs"/>
              </a:rPr>
            </a:br>
            <a:endParaRPr lang="ru-RU" b="1" dirty="0"/>
          </a:p>
        </p:txBody>
      </p:sp>
      <p:pic>
        <p:nvPicPr>
          <p:cNvPr id="3074" name="Picture 2" descr="D:\Pictures\Злат. ПАМЯТНИКИ и места Здатоуста\герб Злат - ПЕГАС\карта России и Златоу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70047"/>
            <a:ext cx="3240360" cy="909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81" y="1979924"/>
            <a:ext cx="7189627" cy="4779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97152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815" y="85451"/>
            <a:ext cx="2592288" cy="64807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 smtClean="0">
                <a:solidFill>
                  <a:schemeClr val="lt1"/>
                </a:solidFill>
              </a:rPr>
              <a:t>АРСЕНАЛ</a:t>
            </a:r>
            <a:endParaRPr lang="ru-RU" sz="3200" dirty="0">
              <a:solidFill>
                <a:schemeClr val="lt1"/>
              </a:solidFill>
            </a:endParaRPr>
          </a:p>
        </p:txBody>
      </p:sp>
      <p:pic>
        <p:nvPicPr>
          <p:cNvPr id="1026" name="Picture 2" descr="D:\Pictures\Злат. ПАМЯТНИКИ и места Здатоуста\Виды города Соврем. Архивные  1960-80  фото\город Пруд\арсена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01522"/>
            <a:ext cx="2686730" cy="2123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ictures\Злат. ПАМЯТНИКИ и места Здатоуста\ЗАВОДЫ. продукция\для ПУШЕК\1 пушк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72" t="13418" r="12099" b="20550"/>
          <a:stretch/>
        </p:blipFill>
        <p:spPr bwMode="auto">
          <a:xfrm>
            <a:off x="5796136" y="4147871"/>
            <a:ext cx="2810675" cy="1948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388"/>
          <a:stretch/>
        </p:blipFill>
        <p:spPr bwMode="auto">
          <a:xfrm>
            <a:off x="126343" y="116632"/>
            <a:ext cx="4573702" cy="32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75958" y="816174"/>
            <a:ext cx="39437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предназначался для хранения образцов изделий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Оружейной фабрики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32128" y="611034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Перед зданием установлены пушки, подобные тем, какие делали на заводе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34652" y="3317442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Арсенал утерял лепные украшения </a:t>
            </a:r>
            <a:r>
              <a:rPr lang="ru-RU" sz="2000" b="1" dirty="0" smtClean="0">
                <a:solidFill>
                  <a:schemeClr val="bg1"/>
                </a:solidFill>
              </a:rPr>
              <a:t>фасада, перестраивается внутри с 2006 года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4395"/>
            <a:ext cx="2376264" cy="258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/>
          <p:cNvSpPr/>
          <p:nvPr/>
        </p:nvSpPr>
        <p:spPr>
          <a:xfrm>
            <a:off x="1264593" y="5301208"/>
            <a:ext cx="2083271" cy="882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93"/>
            <a:ext cx="9144000" cy="57296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Дом горного начальника ЗГО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2964860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>
                <a:solidFill>
                  <a:prstClr val="white"/>
                </a:solidFill>
                <a:ea typeface="+mj-ea"/>
                <a:cs typeface="+mj-cs"/>
              </a:rPr>
              <a:t>Городской  </a:t>
            </a:r>
            <a:endParaRPr lang="ru-RU" sz="2000" b="1" dirty="0" smtClean="0">
              <a:solidFill>
                <a:prstClr val="white"/>
              </a:solidFill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prstClr val="white"/>
                </a:solidFill>
                <a:ea typeface="+mj-ea"/>
                <a:cs typeface="+mj-cs"/>
              </a:rPr>
              <a:t>краеведческий </a:t>
            </a:r>
            <a:r>
              <a:rPr lang="ru-RU" sz="2000" b="1" dirty="0">
                <a:solidFill>
                  <a:prstClr val="white"/>
                </a:solidFill>
                <a:ea typeface="+mj-ea"/>
                <a:cs typeface="+mj-cs"/>
              </a:rPr>
              <a:t>музей</a:t>
            </a:r>
          </a:p>
        </p:txBody>
      </p:sp>
      <p:pic>
        <p:nvPicPr>
          <p:cNvPr id="5122" name="Picture 2" descr="D:\Pictures\Злат. ПАМЯТНИКИ и места Здатоуста\Виды города Соврем. Архивные  1960-80  фото\город Пруд\музей Собор\музей  Ал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261"/>
          <a:stretch/>
        </p:blipFill>
        <p:spPr bwMode="auto">
          <a:xfrm>
            <a:off x="107504" y="836712"/>
            <a:ext cx="5736241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2736"/>
            <a:ext cx="286231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38922"/>
            <a:ext cx="3600400" cy="2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30181" b="100000" l="52500" r="100000">
                        <a14:foregroundMark x1="86458" y1="41168" x2="89167" y2="30181"/>
                        <a14:foregroundMark x1="89167" y1="30181" x2="99688" y2="36579"/>
                        <a14:backgroundMark x1="99167" y1="48401" x2="88854" y2="56467"/>
                        <a14:backgroundMark x1="88854" y1="56467" x2="97813" y2="64812"/>
                        <a14:backgroundMark x1="85729" y1="32128" x2="83646" y2="42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56" t="31850"/>
          <a:stretch/>
        </p:blipFill>
        <p:spPr bwMode="auto">
          <a:xfrm>
            <a:off x="-30435" y="4127779"/>
            <a:ext cx="1770866" cy="190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53412" y="4123959"/>
            <a:ext cx="2860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Мимо проходили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695831"/>
            <a:ext cx="1800200" cy="1807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ул. им. В.И. Ленина, д. № 25.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(конец  19 века)</a:t>
            </a:r>
            <a:endParaRPr kumimoji="0" lang="ru-RU" alt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Рисунок 46"/>
          <p:cNvPicPr>
            <a:picLocks noChangeAspect="1" noChangeArrowheads="1"/>
          </p:cNvPicPr>
          <p:nvPr/>
        </p:nvPicPr>
        <p:blipFill rotWithShape="1">
          <a:blip r:embed="rId2">
            <a:lum bright="6000" contrast="18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940"/>
          <a:stretch/>
        </p:blipFill>
        <p:spPr bwMode="auto">
          <a:xfrm>
            <a:off x="5273670" y="3789040"/>
            <a:ext cx="3817101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846" y="-61556"/>
            <a:ext cx="9112154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Было:</a:t>
            </a: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Училище церковно-приходское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           Мужская </a:t>
            </a:r>
            <a:r>
              <a:rPr lang="ru-RU" altLang="ru-RU" sz="24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8-ми </a:t>
            </a:r>
            <a:r>
              <a:rPr lang="ru-RU" altLang="ru-RU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классная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гимназия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i="1" u="sng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Ныне: </a:t>
            </a:r>
            <a:r>
              <a:rPr lang="ru-RU" altLang="ru-RU" sz="2400" b="1" dirty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городской Дворец творчества юных</a:t>
            </a:r>
            <a:r>
              <a:rPr lang="ru-RU" altLang="ru-RU" sz="2400" b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altLang="ru-RU" sz="2400" b="1" dirty="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7" y="5281322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u="sng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1921-39гг.</a:t>
            </a:r>
            <a:r>
              <a:rPr lang="ru-RU" altLang="ru-RU" sz="2400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- </a:t>
            </a:r>
            <a:r>
              <a:rPr lang="ru-RU" altLang="ru-RU" sz="2400" b="1" dirty="0" smtClean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Педагогическое </a:t>
            </a:r>
            <a:r>
              <a:rPr lang="ru-RU" altLang="ru-RU" sz="2400" b="1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училище.</a:t>
            </a:r>
            <a:endParaRPr lang="ru-RU" altLang="ru-RU" sz="2400" dirty="0">
              <a:solidFill>
                <a:prstClr val="white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u="sng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1939- 55гг.</a:t>
            </a:r>
            <a:r>
              <a:rPr lang="ru-RU" altLang="ru-RU" sz="2400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 - </a:t>
            </a:r>
            <a:r>
              <a:rPr lang="ru-RU" altLang="ru-RU" sz="2400" b="1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Учительский институт. </a:t>
            </a:r>
            <a:endParaRPr lang="ru-RU" altLang="ru-RU" sz="2400" dirty="0">
              <a:solidFill>
                <a:prstClr val="white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u="sng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С 1955г</a:t>
            </a:r>
            <a:r>
              <a:rPr lang="ru-RU" altLang="ru-RU" sz="2400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. </a:t>
            </a:r>
            <a:r>
              <a:rPr lang="ru-RU" altLang="ru-RU" sz="2400" dirty="0" smtClean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здесь </a:t>
            </a:r>
            <a:r>
              <a:rPr lang="ru-RU" altLang="ru-RU" sz="2400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организуют досуг детей</a:t>
            </a:r>
            <a:r>
              <a:rPr lang="ru-RU" altLang="ru-RU" sz="2400" dirty="0" smtClean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,</a:t>
            </a:r>
            <a:r>
              <a:rPr lang="ru-RU" altLang="ru-RU" sz="2400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кружки </a:t>
            </a:r>
            <a:r>
              <a:rPr lang="ru-RU" altLang="ru-RU" sz="2400" dirty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для </a:t>
            </a:r>
            <a:r>
              <a:rPr lang="ru-RU" altLang="ru-RU" sz="2400" dirty="0" smtClean="0">
                <a:solidFill>
                  <a:prstClr val="white"/>
                </a:solidFill>
                <a:ea typeface="Calibri" pitchFamily="34" charset="0"/>
                <a:cs typeface="Times New Roman" pitchFamily="18" charset="0"/>
              </a:rPr>
              <a:t>них</a:t>
            </a:r>
            <a:endParaRPr lang="ru-RU" altLang="ru-RU" sz="2400" dirty="0">
              <a:solidFill>
                <a:prstClr val="white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65172" y="1412775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</a:rPr>
              <a:t>Ул. им. </a:t>
            </a:r>
            <a:r>
              <a:rPr lang="ru-RU" sz="2400" b="1" u="sng" dirty="0" smtClean="0">
                <a:solidFill>
                  <a:schemeClr val="bg1"/>
                </a:solidFill>
              </a:rPr>
              <a:t>В.И. Ленина д</a:t>
            </a:r>
            <a:r>
              <a:rPr lang="ru-RU" sz="2400" b="1" u="sng" dirty="0">
                <a:solidFill>
                  <a:schemeClr val="bg1"/>
                </a:solidFill>
              </a:rPr>
              <a:t>. </a:t>
            </a:r>
            <a:r>
              <a:rPr lang="ru-RU" sz="2400" b="1" u="sng" dirty="0" smtClean="0">
                <a:solidFill>
                  <a:schemeClr val="bg1"/>
                </a:solidFill>
              </a:rPr>
              <a:t>25.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быв</a:t>
            </a:r>
            <a:r>
              <a:rPr lang="ru-RU" sz="2400" b="1" dirty="0">
                <a:solidFill>
                  <a:schemeClr val="bg1"/>
                </a:solidFill>
              </a:rPr>
              <a:t>. ул. </a:t>
            </a:r>
            <a:r>
              <a:rPr lang="ru-RU" sz="2400" b="1" dirty="0" smtClean="0">
                <a:solidFill>
                  <a:schemeClr val="bg1"/>
                </a:solidFill>
              </a:rPr>
              <a:t>Большая Немецкая и     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               Большая Славянская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6301"/>
            <a:ext cx="3997832" cy="2998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30181" b="100000" l="52500" r="100000">
                        <a14:foregroundMark x1="86458" y1="41168" x2="89167" y2="30181"/>
                        <a14:foregroundMark x1="89167" y1="30181" x2="99688" y2="36579"/>
                        <a14:backgroundMark x1="99167" y1="48401" x2="88854" y2="56467"/>
                        <a14:backgroundMark x1="88854" y1="56467" x2="97813" y2="64812"/>
                        <a14:backgroundMark x1="85729" y1="32128" x2="83646" y2="42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56" t="31850"/>
          <a:stretch/>
        </p:blipFill>
        <p:spPr bwMode="auto">
          <a:xfrm>
            <a:off x="7740352" y="-37249"/>
            <a:ext cx="1090820" cy="117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799"/>
            <a:ext cx="936104" cy="93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83671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/>
              <a:t>Часовой завод</a:t>
            </a:r>
            <a:br>
              <a:rPr lang="ru-RU" sz="2800" b="1" dirty="0" smtClean="0"/>
            </a:br>
            <a:r>
              <a:rPr lang="ru-RU" sz="2800" b="1" dirty="0"/>
              <a:t>быв. Дом городского общества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3546" y="351154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ул. Ленина, </a:t>
            </a:r>
            <a:r>
              <a:rPr lang="ru-RU" sz="2000" b="1" u="sng" dirty="0" smtClean="0">
                <a:solidFill>
                  <a:schemeClr val="bg1"/>
                </a:solidFill>
              </a:rPr>
              <a:t>д.№ 2</a:t>
            </a:r>
            <a:r>
              <a:rPr lang="ru-RU" sz="2000" b="1" u="sng" dirty="0">
                <a:solidFill>
                  <a:schemeClr val="bg1"/>
                </a:solidFill>
              </a:rPr>
              <a:t>. </a:t>
            </a:r>
            <a:endParaRPr lang="ru-RU" sz="2000" b="1" u="sng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быв</a:t>
            </a:r>
            <a:r>
              <a:rPr lang="ru-RU" sz="2000" b="1" dirty="0">
                <a:solidFill>
                  <a:schemeClr val="bg1"/>
                </a:solidFill>
              </a:rPr>
              <a:t>. ул. </a:t>
            </a:r>
            <a:r>
              <a:rPr lang="ru-RU" sz="2000" b="1" dirty="0" smtClean="0">
                <a:solidFill>
                  <a:schemeClr val="bg1"/>
                </a:solidFill>
              </a:rPr>
              <a:t>Большая Немецкая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D:\Pictures\Злат. ПАМЯТНИКИ и места Здатоуста\ЗАВОДЫ. продукция\современные предприятия\час. завод.jpg"/>
          <p:cNvPicPr/>
          <p:nvPr/>
        </p:nvPicPr>
        <p:blipFill>
          <a:blip r:embed="rId2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0" y="936898"/>
            <a:ext cx="3377530" cy="2574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427984" y="1278632"/>
            <a:ext cx="4824536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>
                <a:solidFill>
                  <a:schemeClr val="bg1"/>
                </a:solidFill>
              </a:rPr>
              <a:t>В нижнем этаже дома была Публичная библиотека,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её содержали </a:t>
            </a:r>
            <a:r>
              <a:rPr lang="ru-RU" altLang="ru-RU" sz="2000" b="1" dirty="0">
                <a:solidFill>
                  <a:schemeClr val="bg1"/>
                </a:solidFill>
              </a:rPr>
              <a:t>на средства уездного земства и городской управы (открыта 16.06.1896г. по инициативе </a:t>
            </a:r>
            <a:r>
              <a:rPr lang="ru-RU" altLang="ru-RU" sz="2000" b="1" dirty="0" err="1" smtClean="0">
                <a:solidFill>
                  <a:schemeClr val="bg1"/>
                </a:solidFill>
              </a:rPr>
              <a:t>А.С.Тютева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), </a:t>
            </a:r>
            <a:r>
              <a:rPr lang="ru-RU" altLang="ru-RU" sz="2000" b="1" dirty="0">
                <a:solidFill>
                  <a:schemeClr val="bg1"/>
                </a:solidFill>
              </a:rPr>
              <a:t>имела читальню и платный абонемент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chemeClr val="bg1"/>
                </a:solidFill>
              </a:rPr>
              <a:t> Пользование </a:t>
            </a:r>
            <a:r>
              <a:rPr lang="ru-RU" altLang="ru-RU" sz="2000" b="1" dirty="0">
                <a:solidFill>
                  <a:schemeClr val="bg1"/>
                </a:solidFill>
              </a:rPr>
              <a:t>книгами-1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р.20 </a:t>
            </a:r>
            <a:r>
              <a:rPr lang="ru-RU" altLang="ru-RU" sz="2000" b="1" dirty="0">
                <a:solidFill>
                  <a:schemeClr val="bg1"/>
                </a:solidFill>
              </a:rPr>
              <a:t>коп. в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год.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chemeClr val="bg1"/>
                </a:solidFill>
              </a:rPr>
              <a:t>Часто </a:t>
            </a:r>
            <a:r>
              <a:rPr lang="ru-RU" altLang="ru-RU" sz="2000" b="1" dirty="0">
                <a:solidFill>
                  <a:schemeClr val="bg1"/>
                </a:solidFill>
              </a:rPr>
              <a:t>брали книги </a:t>
            </a:r>
            <a:r>
              <a:rPr lang="ru-RU" altLang="ru-RU" sz="2000" b="1" dirty="0" err="1">
                <a:solidFill>
                  <a:schemeClr val="bg1"/>
                </a:solidFill>
              </a:rPr>
              <a:t>Ф.Достоевского</a:t>
            </a:r>
            <a:r>
              <a:rPr lang="ru-RU" altLang="ru-RU" sz="2000" b="1" dirty="0">
                <a:solidFill>
                  <a:schemeClr val="bg1"/>
                </a:solidFill>
              </a:rPr>
              <a:t>, </a:t>
            </a:r>
            <a:r>
              <a:rPr lang="ru-RU" altLang="ru-RU" sz="2000" b="1" dirty="0" err="1">
                <a:solidFill>
                  <a:schemeClr val="bg1"/>
                </a:solidFill>
              </a:rPr>
              <a:t>А.Чехова</a:t>
            </a:r>
            <a:r>
              <a:rPr lang="ru-RU" altLang="ru-RU" sz="2000" b="1" dirty="0">
                <a:solidFill>
                  <a:schemeClr val="bg1"/>
                </a:solidFill>
              </a:rPr>
              <a:t>, </a:t>
            </a:r>
            <a:r>
              <a:rPr lang="ru-RU" altLang="ru-RU" sz="2000" b="1" dirty="0" err="1">
                <a:solidFill>
                  <a:schemeClr val="bg1"/>
                </a:solidFill>
              </a:rPr>
              <a:t>Л.Толстого</a:t>
            </a:r>
            <a:r>
              <a:rPr lang="ru-RU" altLang="ru-RU" sz="2000" b="1" dirty="0">
                <a:solidFill>
                  <a:schemeClr val="bg1"/>
                </a:solidFill>
              </a:rPr>
              <a:t>, Мамина-Сибиряка, модных писателей: </a:t>
            </a:r>
            <a:r>
              <a:rPr lang="ru-RU" altLang="ru-RU" sz="2000" b="1" dirty="0" err="1" smtClean="0">
                <a:solidFill>
                  <a:schemeClr val="bg1"/>
                </a:solidFill>
              </a:rPr>
              <a:t>В.Немировича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-Данченко</a:t>
            </a:r>
            <a:r>
              <a:rPr lang="ru-RU" altLang="ru-RU" sz="2000" b="1" dirty="0">
                <a:solidFill>
                  <a:schemeClr val="bg1"/>
                </a:solidFill>
              </a:rPr>
              <a:t>. </a:t>
            </a:r>
            <a:endParaRPr lang="ru-RU" altLang="ru-RU" sz="2000" b="1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chemeClr val="bg1"/>
                </a:solidFill>
              </a:rPr>
              <a:t>Спросом  </a:t>
            </a:r>
            <a:r>
              <a:rPr lang="ru-RU" altLang="ru-RU" sz="2000" b="1" dirty="0">
                <a:solidFill>
                  <a:schemeClr val="bg1"/>
                </a:solidFill>
              </a:rPr>
              <a:t>пользовались журналы: «Вокруг света», «Русское богатство», «Мир божий», «Природа и люди» </a:t>
            </a:r>
            <a:endParaRPr lang="ru-RU" altLang="ru-RU" sz="2000" b="1" dirty="0" smtClean="0">
              <a:solidFill>
                <a:schemeClr val="bg1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4" y="4376761"/>
            <a:ext cx="3962314" cy="2380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5456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83671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/>
              <a:t>Часовой завод</a:t>
            </a:r>
            <a:br>
              <a:rPr lang="ru-RU" sz="2800" b="1" dirty="0" smtClean="0"/>
            </a:br>
            <a:r>
              <a:rPr lang="ru-RU" sz="2800" b="1" dirty="0"/>
              <a:t>быв. Дом городского общества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2121" y="1052736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ул. Ленина, </a:t>
            </a:r>
            <a:r>
              <a:rPr lang="ru-RU" sz="2000" b="1" u="sng" dirty="0" smtClean="0">
                <a:solidFill>
                  <a:schemeClr val="bg1"/>
                </a:solidFill>
              </a:rPr>
              <a:t>д.№ 2</a:t>
            </a:r>
            <a:r>
              <a:rPr lang="ru-RU" sz="2000" b="1" u="sng" dirty="0">
                <a:solidFill>
                  <a:schemeClr val="bg1"/>
                </a:solidFill>
              </a:rPr>
              <a:t>. </a:t>
            </a:r>
            <a:endParaRPr lang="ru-RU" sz="2000" b="1" u="sng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быв</a:t>
            </a:r>
            <a:r>
              <a:rPr lang="ru-RU" sz="2000" b="1" dirty="0">
                <a:solidFill>
                  <a:schemeClr val="bg1"/>
                </a:solidFill>
              </a:rPr>
              <a:t>. ул. </a:t>
            </a:r>
            <a:r>
              <a:rPr lang="ru-RU" sz="2000" b="1" dirty="0" smtClean="0">
                <a:solidFill>
                  <a:schemeClr val="bg1"/>
                </a:solidFill>
              </a:rPr>
              <a:t>Большая Немецкая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4860032" y="1988840"/>
            <a:ext cx="3202818" cy="1213013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D:\Pictures\Злат. ПАМЯТНИКИ и места Здатоуста\ЗАВОДЫ. продукция\современные предприятия\час. завод.jpg"/>
          <p:cNvPicPr/>
          <p:nvPr/>
        </p:nvPicPr>
        <p:blipFill>
          <a:blip r:embed="rId2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7" y="1052736"/>
            <a:ext cx="422250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297747" y="4532448"/>
            <a:ext cx="285843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>
                <a:solidFill>
                  <a:schemeClr val="bg1"/>
                </a:solidFill>
              </a:rPr>
              <a:t>На 1этаже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размещались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chemeClr val="bg1"/>
                </a:solidFill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</a:rPr>
              <a:t>классы Городского </a:t>
            </a:r>
            <a:endParaRPr lang="ru-RU" altLang="ru-RU" sz="20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chemeClr val="bg1"/>
                </a:solidFill>
              </a:rPr>
              <a:t>3-х </a:t>
            </a:r>
            <a:r>
              <a:rPr lang="ru-RU" altLang="ru-RU" sz="2000" b="1" dirty="0">
                <a:solidFill>
                  <a:schemeClr val="bg1"/>
                </a:solidFill>
              </a:rPr>
              <a:t>классного училища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chemeClr val="bg1"/>
                </a:solidFill>
              </a:rPr>
              <a:t>После 1917 года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chemeClr val="bg1"/>
                </a:solidFill>
              </a:rPr>
              <a:t>размещалась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chemeClr val="bg1"/>
                </a:solidFill>
              </a:rPr>
              <a:t>школа 2 ступени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pic>
        <p:nvPicPr>
          <p:cNvPr id="8193" name="Рисунок 40" descr="h-109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31" y="4513240"/>
            <a:ext cx="2876103" cy="2157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72961" y="2186190"/>
            <a:ext cx="26295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Надстроен 3-ий этаж,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появился пристрой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35696" y="1760622"/>
            <a:ext cx="2376264" cy="1108864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D:\Pictures\Злат. ПАМЯТНИКИ и места Здатоуста\люди Цари Злат\жители Златоуста ФОТО\Дом городского общества и 3-х классное училище. Начало 20 века).jpg"/>
          <p:cNvPicPr/>
          <p:nvPr/>
        </p:nvPicPr>
        <p:blipFill>
          <a:blip r:embed="rId4" cstate="print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46183"/>
            <a:ext cx="3086100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955844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90872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1875-1918 </a:t>
            </a:r>
            <a:r>
              <a:rPr lang="ru-RU" sz="2800" b="1" dirty="0">
                <a:solidFill>
                  <a:schemeClr val="bg1"/>
                </a:solidFill>
              </a:rPr>
              <a:t>- </a:t>
            </a:r>
            <a:r>
              <a:rPr lang="ru-RU" sz="2800" dirty="0">
                <a:solidFill>
                  <a:schemeClr val="bg1"/>
                </a:solidFill>
              </a:rPr>
              <a:t>Быв. </a:t>
            </a:r>
            <a:r>
              <a:rPr lang="ru-RU" sz="2800" b="1" dirty="0" smtClean="0">
                <a:solidFill>
                  <a:schemeClr val="bg1"/>
                </a:solidFill>
              </a:rPr>
              <a:t>Златоустовская Уездная Земская Управа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исполнительный   рабочий орган </a:t>
            </a:r>
            <a:r>
              <a:rPr lang="ru-RU" sz="2400" b="1" dirty="0" smtClean="0">
                <a:solidFill>
                  <a:schemeClr val="bg1"/>
                </a:solidFill>
              </a:rPr>
              <a:t>земского собрания </a:t>
            </a:r>
            <a:r>
              <a:rPr lang="ru-RU" sz="2400" b="1" dirty="0">
                <a:solidFill>
                  <a:schemeClr val="bg1"/>
                </a:solidFill>
              </a:rPr>
              <a:t>Златоуста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018" y="3573016"/>
            <a:ext cx="3495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Ул. им. В.И. Ленина, д. № 18.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0" y="970084"/>
            <a:ext cx="4285577" cy="2410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840" b="75851"/>
          <a:stretch/>
        </p:blipFill>
        <p:spPr bwMode="auto">
          <a:xfrm>
            <a:off x="7092280" y="5661248"/>
            <a:ext cx="1505287" cy="1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0" y="4149080"/>
            <a:ext cx="3810239" cy="2282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5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06" y="874090"/>
            <a:ext cx="3985582" cy="253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81330" y="335747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Управа руководила </a:t>
            </a:r>
            <a:r>
              <a:rPr lang="ru-RU" sz="2000" b="1" dirty="0">
                <a:solidFill>
                  <a:schemeClr val="bg1"/>
                </a:solidFill>
              </a:rPr>
              <a:t>жизнью уезда, готовила доклады, </a:t>
            </a:r>
            <a:r>
              <a:rPr lang="ru-RU" sz="2000" b="1" dirty="0" smtClean="0">
                <a:solidFill>
                  <a:schemeClr val="bg1"/>
                </a:solidFill>
              </a:rPr>
              <a:t>проекты </a:t>
            </a:r>
            <a:r>
              <a:rPr lang="ru-RU" sz="2000" b="1" dirty="0">
                <a:solidFill>
                  <a:schemeClr val="bg1"/>
                </a:solidFill>
              </a:rPr>
              <a:t>постановлений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1901-18гг. - здесь была Библиотека для земских служащих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В </a:t>
            </a:r>
            <a:r>
              <a:rPr lang="ru-RU" sz="2000" b="1" dirty="0">
                <a:solidFill>
                  <a:schemeClr val="bg1"/>
                </a:solidFill>
              </a:rPr>
              <a:t>советское время  в здании находилось «Управление здравоохранения»,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в настоящее время </a:t>
            </a:r>
          </a:p>
        </p:txBody>
      </p:sp>
    </p:spTree>
    <p:extLst>
      <p:ext uri="{BB962C8B-B14F-4D97-AF65-F5344CB8AC3E}">
        <p14:creationId xmlns="" xmlns:p14="http://schemas.microsoft.com/office/powerpoint/2010/main" val="20356479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57320" cy="90872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Быв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b="1" dirty="0"/>
              <a:t>дом  врача</a:t>
            </a:r>
            <a:r>
              <a:rPr lang="ru-RU" sz="2800" dirty="0"/>
              <a:t> земской больницы И.С. </a:t>
            </a:r>
            <a:r>
              <a:rPr lang="ru-RU" sz="2800" dirty="0" err="1"/>
              <a:t>Пономарёва</a:t>
            </a:r>
            <a:r>
              <a:rPr lang="ru-RU" sz="2800" dirty="0"/>
              <a:t>. </a:t>
            </a:r>
            <a:br>
              <a:rPr lang="ru-RU" sz="2800" dirty="0"/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72816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Ул. Октябрьская, д.№ 7.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быв</a:t>
            </a:r>
            <a:r>
              <a:rPr lang="ru-RU" sz="2000" b="1" dirty="0">
                <a:solidFill>
                  <a:schemeClr val="bg1"/>
                </a:solidFill>
              </a:rPr>
              <a:t>. ул. </a:t>
            </a:r>
            <a:r>
              <a:rPr lang="ru-RU" sz="2000" b="1" dirty="0" smtClean="0">
                <a:solidFill>
                  <a:schemeClr val="bg1"/>
                </a:solidFill>
              </a:rPr>
              <a:t>Малая Немецкая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(Славянская)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751"/>
          <a:stretch/>
        </p:blipFill>
        <p:spPr bwMode="auto">
          <a:xfrm>
            <a:off x="4008707" y="1052735"/>
            <a:ext cx="4990830" cy="3228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8176639" y="1124744"/>
            <a:ext cx="822898" cy="8806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/>
          <p:nvPr/>
        </p:nvPicPr>
        <p:blipFill>
          <a:blip r:embed="rId3">
            <a:lum bright="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71" r="9399" b="5923"/>
          <a:stretch>
            <a:fillRect/>
          </a:stretch>
        </p:blipFill>
        <p:spPr bwMode="auto">
          <a:xfrm>
            <a:off x="179512" y="4280902"/>
            <a:ext cx="396044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 10"/>
          <p:cNvSpPr/>
          <p:nvPr/>
        </p:nvSpPr>
        <p:spPr>
          <a:xfrm>
            <a:off x="719572" y="5007818"/>
            <a:ext cx="1188132" cy="461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96272" y="4941168"/>
            <a:ext cx="228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white"/>
                </a:solidFill>
              </a:rPr>
              <a:t>сохранились орнаменты, украшающие стены дома </a:t>
            </a:r>
          </a:p>
        </p:txBody>
      </p:sp>
    </p:spTree>
    <p:extLst>
      <p:ext uri="{BB962C8B-B14F-4D97-AF65-F5344CB8AC3E}">
        <p14:creationId xmlns="" xmlns:p14="http://schemas.microsoft.com/office/powerpoint/2010/main" val="284319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795</Words>
  <Application>Microsoft Office PowerPoint</Application>
  <PresentationFormat>Экран (4:3)</PresentationFormat>
  <Paragraphs>121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Призраки старого города</vt:lpstr>
      <vt:lpstr> XIX в. Златоуст  "находится в более цветущем состоянии, чем многие города,  обозначенные крупными буквами на карте ".  </vt:lpstr>
      <vt:lpstr>АРСЕНАЛ</vt:lpstr>
      <vt:lpstr> Дом горного начальника ЗГО </vt:lpstr>
      <vt:lpstr>Слайд 5</vt:lpstr>
      <vt:lpstr>Часовой завод быв. Дом городского общества</vt:lpstr>
      <vt:lpstr>Часовой завод быв. Дом городского общества</vt:lpstr>
      <vt:lpstr>1875-1918 - Быв. Златоустовская Уездная Земская Управа исполнительный   рабочий орган земского собрания Златоуста</vt:lpstr>
      <vt:lpstr> Быв. дом  врача земской больницы И.С. Пономарёва.  </vt:lpstr>
      <vt:lpstr>Быв. кинотеатр «Колизей»</vt:lpstr>
      <vt:lpstr>Быв. Особняк купца 1-й гильдии  Федора Алексеевича Злоказова (один из основателей торгового дома "Братья Злоказовы«) </vt:lpstr>
      <vt:lpstr> Златоустовский  казённый винный склад № 2 быв. завод для производства водки купца Ф. Злоказова </vt:lpstr>
      <vt:lpstr>Слайд 13</vt:lpstr>
      <vt:lpstr> Дом, где проживал у бабушки Б.М.Шапошников,   маршал СССР, был начальником Генштаба</vt:lpstr>
      <vt:lpstr> Быв. 2-х классное женское приходское училище быв. Женская гимназия,  </vt:lpstr>
      <vt:lpstr> Златоустовская оружейная фабрика и Бастенькие ворота </vt:lpstr>
      <vt:lpstr>Быв. усадьба купцов Пучковых (конец 19 века</vt:lpstr>
      <vt:lpstr> Быв. полицейская управа </vt:lpstr>
      <vt:lpstr>Источники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Призрак старого города.</dc:title>
  <dc:creator>Татьяна</dc:creator>
  <cp:lastModifiedBy>bib-1</cp:lastModifiedBy>
  <cp:revision>44</cp:revision>
  <dcterms:created xsi:type="dcterms:W3CDTF">2016-09-17T03:58:34Z</dcterms:created>
  <dcterms:modified xsi:type="dcterms:W3CDTF">2018-10-08T04:51:42Z</dcterms:modified>
</cp:coreProperties>
</file>