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63" r:id="rId2"/>
    <p:sldId id="267" r:id="rId3"/>
    <p:sldId id="268" r:id="rId4"/>
    <p:sldId id="265" r:id="rId5"/>
    <p:sldId id="260" r:id="rId6"/>
    <p:sldId id="273" r:id="rId7"/>
    <p:sldId id="275" r:id="rId8"/>
    <p:sldId id="274" r:id="rId9"/>
    <p:sldId id="256" r:id="rId10"/>
    <p:sldId id="276" r:id="rId11"/>
    <p:sldId id="272" r:id="rId12"/>
    <p:sldId id="277" r:id="rId13"/>
    <p:sldId id="259" r:id="rId14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5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3ED5CB-CD41-43F0-864A-7141B16D900A}" type="datetimeFigureOut">
              <a:rPr lang="ru-RU" smtClean="0"/>
              <a:pPr/>
              <a:t>13.09.2018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09EBA9-A725-4B6E-A8CC-B31BC073619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D60696-68EF-477A-8F11-39BEAD2C1CE8}" type="datetimeFigureOut">
              <a:rPr lang="ru-RU" smtClean="0"/>
              <a:t>13.09.2018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03C72C-C159-49AF-A559-9049B9649BF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03C72C-C159-49AF-A559-9049B9649BF5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03C72C-C159-49AF-A559-9049B9649BF5}" type="slidenum">
              <a:rPr lang="ru-RU" smtClean="0"/>
              <a:t>13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A7FBA-7F74-4FF1-B43B-9899D3754FAD}" type="datetimeFigureOut">
              <a:rPr lang="ru-RU" smtClean="0"/>
              <a:pPr/>
              <a:t>13.09.2018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1A67D-B414-4E4E-9D2C-DB04C7A463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A7FBA-7F74-4FF1-B43B-9899D3754FAD}" type="datetimeFigureOut">
              <a:rPr lang="ru-RU" smtClean="0"/>
              <a:pPr/>
              <a:t>13.09.2018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1A67D-B414-4E4E-9D2C-DB04C7A463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A7FBA-7F74-4FF1-B43B-9899D3754FAD}" type="datetimeFigureOut">
              <a:rPr lang="ru-RU" smtClean="0"/>
              <a:pPr/>
              <a:t>13.09.2018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1A67D-B414-4E4E-9D2C-DB04C7A463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A7FBA-7F74-4FF1-B43B-9899D3754FAD}" type="datetimeFigureOut">
              <a:rPr lang="ru-RU" smtClean="0"/>
              <a:pPr/>
              <a:t>13.09.2018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1A67D-B414-4E4E-9D2C-DB04C7A463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A7FBA-7F74-4FF1-B43B-9899D3754FAD}" type="datetimeFigureOut">
              <a:rPr lang="ru-RU" smtClean="0"/>
              <a:pPr/>
              <a:t>13.09.2018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1A67D-B414-4E4E-9D2C-DB04C7A463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A7FBA-7F74-4FF1-B43B-9899D3754FAD}" type="datetimeFigureOut">
              <a:rPr lang="ru-RU" smtClean="0"/>
              <a:pPr/>
              <a:t>13.09.2018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1A67D-B414-4E4E-9D2C-DB04C7A463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A7FBA-7F74-4FF1-B43B-9899D3754FAD}" type="datetimeFigureOut">
              <a:rPr lang="ru-RU" smtClean="0"/>
              <a:pPr/>
              <a:t>13.09.2018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1A67D-B414-4E4E-9D2C-DB04C7A463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A7FBA-7F74-4FF1-B43B-9899D3754FAD}" type="datetimeFigureOut">
              <a:rPr lang="ru-RU" smtClean="0"/>
              <a:pPr/>
              <a:t>13.09.2018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1A67D-B414-4E4E-9D2C-DB04C7A463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A7FBA-7F74-4FF1-B43B-9899D3754FAD}" type="datetimeFigureOut">
              <a:rPr lang="ru-RU" smtClean="0"/>
              <a:pPr/>
              <a:t>13.09.2018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1A67D-B414-4E4E-9D2C-DB04C7A463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A7FBA-7F74-4FF1-B43B-9899D3754FAD}" type="datetimeFigureOut">
              <a:rPr lang="ru-RU" smtClean="0"/>
              <a:pPr/>
              <a:t>13.09.2018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1A67D-B414-4E4E-9D2C-DB04C7A463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A7FBA-7F74-4FF1-B43B-9899D3754FAD}" type="datetimeFigureOut">
              <a:rPr lang="ru-RU" smtClean="0"/>
              <a:pPr/>
              <a:t>13.09.2018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1A67D-B414-4E4E-9D2C-DB04C7A463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2A7FBA-7F74-4FF1-B43B-9899D3754FAD}" type="datetimeFigureOut">
              <a:rPr lang="ru-RU" smtClean="0"/>
              <a:pPr/>
              <a:t>13.09.2018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11A67D-B414-4E4E-9D2C-DB04C7A4639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11" Type="http://schemas.openxmlformats.org/officeDocument/2006/relationships/image" Target="../media/image29.png"/><Relationship Id="rId5" Type="http://schemas.openxmlformats.org/officeDocument/2006/relationships/image" Target="../media/image23.jpeg"/><Relationship Id="rId10" Type="http://schemas.openxmlformats.org/officeDocument/2006/relationships/image" Target="../media/image28.jpeg"/><Relationship Id="rId4" Type="http://schemas.openxmlformats.org/officeDocument/2006/relationships/image" Target="../media/image22.png"/><Relationship Id="rId9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2441583"/>
          </a:xfrm>
        </p:spPr>
        <p:txBody>
          <a:bodyPr>
            <a:normAutofit/>
          </a:bodyPr>
          <a:lstStyle/>
          <a:p>
            <a:r>
              <a:rPr lang="ru-RU" sz="6600" b="1" dirty="0" smtClean="0">
                <a:solidFill>
                  <a:schemeClr val="bg1">
                    <a:lumMod val="75000"/>
                  </a:schemeClr>
                </a:solidFill>
                <a:latin typeface="Monotype Corsiva" pitchFamily="66" charset="0"/>
              </a:rPr>
              <a:t>ПРИЗРАК СТАРОГО ГОРОДА</a:t>
            </a:r>
            <a:endParaRPr lang="ru-RU" sz="6600" b="1" dirty="0">
              <a:solidFill>
                <a:schemeClr val="bg1">
                  <a:lumMod val="7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4500570"/>
            <a:ext cx="6400800" cy="828684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</a:rPr>
              <a:t>Вопросы 1 тура</a:t>
            </a:r>
            <a:endParaRPr lang="ru-RU" sz="3600" b="1" dirty="0">
              <a:solidFill>
                <a:schemeClr val="bg1"/>
              </a:solidFill>
            </a:endParaRPr>
          </a:p>
        </p:txBody>
      </p:sp>
      <p:pic>
        <p:nvPicPr>
          <p:cNvPr id="4" name="Рисунок 3" descr="Памятник 1905 года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612361">
            <a:off x="6695103" y="745795"/>
            <a:ext cx="2108200" cy="15748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Рисунок 4" descr="Памятник аносову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752105">
            <a:off x="6427658" y="4265719"/>
            <a:ext cx="1358900" cy="2108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Рисунок 5" descr="Пушки у арсенала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137977">
            <a:off x="300072" y="420558"/>
            <a:ext cx="2108200" cy="1422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Рисунок 6" descr="Церковь в Ветлуге.jpg"/>
          <p:cNvPicPr>
            <a:picLocks noChangeAspect="1"/>
          </p:cNvPicPr>
          <p:nvPr/>
        </p:nvPicPr>
        <p:blipFill>
          <a:blip r:embed="rId6"/>
          <a:srcRect l="38119"/>
          <a:stretch>
            <a:fillRect/>
          </a:stretch>
        </p:blipFill>
        <p:spPr>
          <a:xfrm rot="20753012">
            <a:off x="1129650" y="4225705"/>
            <a:ext cx="1460200" cy="207167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" name="Рисунок 7" descr="Собор Трех Святителей - городская площадь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4678" y="214290"/>
            <a:ext cx="2381698" cy="20291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0000"/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4282" y="1000108"/>
            <a:ext cx="363772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Дом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врача Пономарева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Дом купца Андрианова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Дом, где жил Б.М.Шапошников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Женская гимназия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Здание благородного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собрания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071934" y="714356"/>
            <a:ext cx="507206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+mj-lt"/>
              <a:buAutoNum type="arabicPeriod" startAt="6"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Златоустовский казенный винный склад №2</a:t>
            </a:r>
          </a:p>
          <a:p>
            <a:pPr marL="342900" indent="-342900">
              <a:buFont typeface="+mj-lt"/>
              <a:buAutoNum type="arabicPeriod" startAt="6"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Земская управа</a:t>
            </a:r>
          </a:p>
          <a:p>
            <a:pPr marL="342900" lvl="0" indent="-342900">
              <a:buFont typeface="+mj-lt"/>
              <a:buAutoNum type="arabicPeriod" startAt="6"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Кинотеатр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«Колизей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</a:p>
          <a:p>
            <a:pPr marL="342900" lvl="0" indent="-342900">
              <a:buFont typeface="+mj-lt"/>
              <a:buAutoNum type="arabicPeriod" startAt="6"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Мужская гимназия</a:t>
            </a:r>
            <a:endParaRPr lang="ru-RU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lvl="0" indent="-342900">
              <a:buFont typeface="+mj-lt"/>
              <a:buAutoNum type="arabicPeriod" startAt="6"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Полицейское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управление</a:t>
            </a:r>
          </a:p>
          <a:p>
            <a:pPr marL="342900" lvl="0" indent="-342900">
              <a:buFont typeface="+mj-lt"/>
              <a:buAutoNum type="arabicPeriod" startAt="6"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Уездное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казначейство</a:t>
            </a:r>
            <a:endParaRPr lang="ru-RU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14282" y="142852"/>
            <a:ext cx="878687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10.  Сгруппируйте эти здания по улицам, на которых они располагались:</a:t>
            </a:r>
            <a:endParaRPr lang="ru-RU" sz="2400" b="1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5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Группа 16"/>
          <p:cNvGrpSpPr/>
          <p:nvPr/>
        </p:nvGrpSpPr>
        <p:grpSpPr>
          <a:xfrm>
            <a:off x="285720" y="928670"/>
            <a:ext cx="1316584" cy="2022289"/>
            <a:chOff x="2214547" y="2071678"/>
            <a:chExt cx="1316584" cy="2022289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214547" y="2071678"/>
              <a:ext cx="1316584" cy="1676913"/>
            </a:xfrm>
            <a:prstGeom prst="ellipse">
              <a:avLst/>
            </a:prstGeom>
            <a:ln w="190500" cap="rnd">
              <a:solidFill>
                <a:srgbClr val="C8C6BD"/>
              </a:solidFill>
              <a:prstDash val="solid"/>
            </a:ln>
            <a:effectLst>
              <a:outerShdw blurRad="127000" algn="bl" rotWithShape="0">
                <a:srgbClr val="000000"/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  <p:sp>
          <p:nvSpPr>
            <p:cNvPr id="11" name="TextBox 10"/>
            <p:cNvSpPr txBox="1"/>
            <p:nvPr/>
          </p:nvSpPr>
          <p:spPr>
            <a:xfrm>
              <a:off x="2285984" y="3786190"/>
              <a:ext cx="110703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b="1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Александр </a:t>
              </a:r>
              <a:r>
                <a:rPr lang="en-US" sz="1400" b="1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</a:t>
              </a:r>
              <a:endParaRPr lang="ru-RU" sz="1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3857620" y="1000108"/>
            <a:ext cx="1357322" cy="2022289"/>
            <a:chOff x="4000496" y="2071678"/>
            <a:chExt cx="1357322" cy="2022289"/>
          </a:xfrm>
        </p:grpSpPr>
        <p:sp>
          <p:nvSpPr>
            <p:cNvPr id="12" name="TextBox 11"/>
            <p:cNvSpPr txBox="1"/>
            <p:nvPr/>
          </p:nvSpPr>
          <p:spPr>
            <a:xfrm>
              <a:off x="4143372" y="3786190"/>
              <a:ext cx="115512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b="1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Александр </a:t>
              </a:r>
              <a:r>
                <a:rPr lang="en-US" sz="1400" b="1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II</a:t>
              </a:r>
              <a:endParaRPr lang="ru-RU" sz="1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000496" y="2071678"/>
              <a:ext cx="1357322" cy="1711922"/>
            </a:xfrm>
            <a:prstGeom prst="ellipse">
              <a:avLst/>
            </a:prstGeom>
            <a:ln w="190500" cap="rnd">
              <a:solidFill>
                <a:srgbClr val="C8C6BD"/>
              </a:solidFill>
              <a:prstDash val="solid"/>
            </a:ln>
            <a:effectLst>
              <a:outerShdw blurRad="127000" algn="bl" rotWithShape="0">
                <a:srgbClr val="000000"/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</p:grpSp>
      <p:grpSp>
        <p:nvGrpSpPr>
          <p:cNvPr id="39" name="Группа 38"/>
          <p:cNvGrpSpPr/>
          <p:nvPr/>
        </p:nvGrpSpPr>
        <p:grpSpPr>
          <a:xfrm>
            <a:off x="214282" y="3286124"/>
            <a:ext cx="1341008" cy="1879413"/>
            <a:chOff x="7572396" y="3357562"/>
            <a:chExt cx="1341008" cy="1879413"/>
          </a:xfrm>
        </p:grpSpPr>
        <p:sp>
          <p:nvSpPr>
            <p:cNvPr id="34" name="TextBox 33"/>
            <p:cNvSpPr txBox="1"/>
            <p:nvPr/>
          </p:nvSpPr>
          <p:spPr>
            <a:xfrm>
              <a:off x="7572396" y="4929198"/>
              <a:ext cx="13410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b="1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В.А.Жуковский</a:t>
              </a:r>
              <a:endParaRPr lang="ru-RU" sz="1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1036" name="Picture 1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643834" y="3357562"/>
              <a:ext cx="1143008" cy="1555919"/>
            </a:xfrm>
            <a:prstGeom prst="ellipse">
              <a:avLst/>
            </a:prstGeom>
            <a:ln w="190500" cap="rnd">
              <a:solidFill>
                <a:srgbClr val="C8C6BD"/>
              </a:solidFill>
              <a:prstDash val="solid"/>
            </a:ln>
            <a:effectLst>
              <a:outerShdw blurRad="127000" algn="bl" rotWithShape="0">
                <a:srgbClr val="000000"/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</p:grpSp>
      <p:sp>
        <p:nvSpPr>
          <p:cNvPr id="40" name="TextBox 39"/>
          <p:cNvSpPr txBox="1"/>
          <p:nvPr/>
        </p:nvSpPr>
        <p:spPr>
          <a:xfrm>
            <a:off x="642910" y="285728"/>
            <a:ext cx="80712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11. </a:t>
            </a:r>
            <a:r>
              <a:rPr lang="ru-RU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Кто из этих людей никогда не был в Златоусте?</a:t>
            </a:r>
            <a:endParaRPr lang="ru-RU" sz="2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1" name="Группа 40"/>
          <p:cNvGrpSpPr/>
          <p:nvPr/>
        </p:nvGrpSpPr>
        <p:grpSpPr>
          <a:xfrm>
            <a:off x="3643306" y="3643314"/>
            <a:ext cx="1273105" cy="1879413"/>
            <a:chOff x="7358082" y="1142984"/>
            <a:chExt cx="1273105" cy="1879413"/>
          </a:xfrm>
        </p:grpSpPr>
        <p:pic>
          <p:nvPicPr>
            <p:cNvPr id="33" name="Рисунок 32" descr="Roderick_Murchison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358082" y="1142984"/>
              <a:ext cx="1214446" cy="1567739"/>
            </a:xfrm>
            <a:prstGeom prst="ellipse">
              <a:avLst/>
            </a:prstGeom>
            <a:ln w="190500" cap="rnd">
              <a:solidFill>
                <a:srgbClr val="C8C6BD"/>
              </a:solidFill>
              <a:prstDash val="solid"/>
            </a:ln>
            <a:effectLst>
              <a:outerShdw blurRad="127000" algn="bl" rotWithShape="0">
                <a:srgbClr val="000000"/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  <p:sp>
          <p:nvSpPr>
            <p:cNvPr id="38" name="TextBox 37"/>
            <p:cNvSpPr txBox="1"/>
            <p:nvPr/>
          </p:nvSpPr>
          <p:spPr>
            <a:xfrm>
              <a:off x="7358082" y="2714620"/>
              <a:ext cx="127310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b="1" i="1" dirty="0" err="1" smtClean="0"/>
                <a:t>Р.И.Мурчисон</a:t>
              </a:r>
              <a:endParaRPr lang="ru-RU" sz="1400" b="1" i="1" dirty="0"/>
            </a:p>
          </p:txBody>
        </p:sp>
      </p:grpSp>
      <p:grpSp>
        <p:nvGrpSpPr>
          <p:cNvPr id="46" name="Группа 45"/>
          <p:cNvGrpSpPr/>
          <p:nvPr/>
        </p:nvGrpSpPr>
        <p:grpSpPr>
          <a:xfrm>
            <a:off x="1500166" y="4572008"/>
            <a:ext cx="1843774" cy="1950851"/>
            <a:chOff x="1857356" y="4572008"/>
            <a:chExt cx="1843774" cy="1950851"/>
          </a:xfrm>
        </p:grpSpPr>
        <p:pic>
          <p:nvPicPr>
            <p:cNvPr id="44" name="Рисунок 43" descr="200px-Dmitry_Narkisovich_Mamin-Sibiryak.jp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143108" y="4572008"/>
              <a:ext cx="1240388" cy="1631114"/>
            </a:xfrm>
            <a:prstGeom prst="ellipse">
              <a:avLst/>
            </a:prstGeom>
            <a:ln w="190500" cap="rnd">
              <a:solidFill>
                <a:srgbClr val="C8C6BD"/>
              </a:solidFill>
              <a:prstDash val="solid"/>
            </a:ln>
            <a:effectLst>
              <a:outerShdw blurRad="127000" algn="bl" rotWithShape="0">
                <a:srgbClr val="000000"/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  <p:sp>
          <p:nvSpPr>
            <p:cNvPr id="45" name="TextBox 44"/>
            <p:cNvSpPr txBox="1"/>
            <p:nvPr/>
          </p:nvSpPr>
          <p:spPr>
            <a:xfrm>
              <a:off x="1857356" y="6215082"/>
              <a:ext cx="184377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b="1" i="1" dirty="0" smtClean="0"/>
                <a:t>Д.Н. </a:t>
              </a:r>
              <a:r>
                <a:rPr lang="ru-RU" sz="1400" b="1" i="1" dirty="0" err="1" smtClean="0"/>
                <a:t>Мамин-Сибиряк</a:t>
              </a:r>
              <a:endParaRPr lang="ru-RU" sz="1400" b="1" i="1" dirty="0"/>
            </a:p>
          </p:txBody>
        </p:sp>
      </p:grpSp>
      <p:grpSp>
        <p:nvGrpSpPr>
          <p:cNvPr id="49" name="Группа 48"/>
          <p:cNvGrpSpPr/>
          <p:nvPr/>
        </p:nvGrpSpPr>
        <p:grpSpPr>
          <a:xfrm>
            <a:off x="5000628" y="4572008"/>
            <a:ext cx="2127890" cy="1950851"/>
            <a:chOff x="5357818" y="4500570"/>
            <a:chExt cx="2127890" cy="1950851"/>
          </a:xfrm>
        </p:grpSpPr>
        <p:pic>
          <p:nvPicPr>
            <p:cNvPr id="47" name="Рисунок 46" descr="Nikolay_Mikhaylovsky.jpg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715008" y="4500570"/>
              <a:ext cx="1291192" cy="1604058"/>
            </a:xfrm>
            <a:prstGeom prst="ellipse">
              <a:avLst/>
            </a:prstGeom>
            <a:ln w="190500" cap="rnd">
              <a:solidFill>
                <a:srgbClr val="C8C6BD"/>
              </a:solidFill>
              <a:prstDash val="solid"/>
            </a:ln>
            <a:effectLst>
              <a:outerShdw blurRad="127000" algn="bl" rotWithShape="0">
                <a:srgbClr val="000000"/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  <p:sp>
          <p:nvSpPr>
            <p:cNvPr id="48" name="TextBox 47"/>
            <p:cNvSpPr txBox="1"/>
            <p:nvPr/>
          </p:nvSpPr>
          <p:spPr>
            <a:xfrm>
              <a:off x="5357818" y="6143644"/>
              <a:ext cx="212789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b="1" i="1" dirty="0" err="1" smtClean="0"/>
                <a:t>Н.Г.Гарин-Михайловский</a:t>
              </a:r>
              <a:endParaRPr lang="ru-RU" sz="1400" b="1" i="1" dirty="0"/>
            </a:p>
          </p:txBody>
        </p:sp>
      </p:grpSp>
      <p:grpSp>
        <p:nvGrpSpPr>
          <p:cNvPr id="52" name="Группа 51"/>
          <p:cNvGrpSpPr/>
          <p:nvPr/>
        </p:nvGrpSpPr>
        <p:grpSpPr>
          <a:xfrm>
            <a:off x="6929454" y="4000504"/>
            <a:ext cx="1893788" cy="1950851"/>
            <a:chOff x="142844" y="3571876"/>
            <a:chExt cx="1893788" cy="1950851"/>
          </a:xfrm>
        </p:grpSpPr>
        <p:pic>
          <p:nvPicPr>
            <p:cNvPr id="50" name="Рисунок 49" descr="Mar'ja_Aleksandrovna_Ul'janova.jpg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28596" y="3571876"/>
              <a:ext cx="1300579" cy="1633527"/>
            </a:xfrm>
            <a:prstGeom prst="ellipse">
              <a:avLst/>
            </a:prstGeom>
            <a:ln w="190500" cap="rnd">
              <a:solidFill>
                <a:srgbClr val="C8C6BD"/>
              </a:solidFill>
              <a:prstDash val="solid"/>
            </a:ln>
            <a:effectLst>
              <a:outerShdw blurRad="127000" algn="bl" rotWithShape="0">
                <a:srgbClr val="000000"/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  <p:sp>
          <p:nvSpPr>
            <p:cNvPr id="51" name="TextBox 50"/>
            <p:cNvSpPr txBox="1"/>
            <p:nvPr/>
          </p:nvSpPr>
          <p:spPr>
            <a:xfrm>
              <a:off x="142844" y="5214950"/>
              <a:ext cx="189378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b="1" i="1" dirty="0" smtClean="0"/>
                <a:t>М.А.Ульянова (Бланк)</a:t>
              </a:r>
              <a:endParaRPr lang="ru-RU" sz="1400" b="1" i="1" dirty="0"/>
            </a:p>
          </p:txBody>
        </p:sp>
      </p:grpSp>
      <p:grpSp>
        <p:nvGrpSpPr>
          <p:cNvPr id="56" name="Группа 55"/>
          <p:cNvGrpSpPr/>
          <p:nvPr/>
        </p:nvGrpSpPr>
        <p:grpSpPr>
          <a:xfrm>
            <a:off x="2000233" y="1714488"/>
            <a:ext cx="1357322" cy="2165165"/>
            <a:chOff x="3857620" y="3929066"/>
            <a:chExt cx="1368605" cy="2165165"/>
          </a:xfrm>
        </p:grpSpPr>
        <p:sp>
          <p:nvSpPr>
            <p:cNvPr id="20" name="TextBox 19"/>
            <p:cNvSpPr txBox="1"/>
            <p:nvPr/>
          </p:nvSpPr>
          <p:spPr>
            <a:xfrm>
              <a:off x="4071934" y="5786454"/>
              <a:ext cx="94314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b="1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Николай </a:t>
              </a:r>
              <a:r>
                <a:rPr lang="en-US" sz="1400" b="1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</a:t>
              </a:r>
              <a:endParaRPr lang="ru-RU" sz="1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55" name="Рисунок 54" descr="800px-Franz_Krüger_-_Portrait_of_Emperor_Nicholas_I_-_WGA12289.jp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857620" y="3929066"/>
              <a:ext cx="1368605" cy="1816823"/>
            </a:xfrm>
            <a:prstGeom prst="ellipse">
              <a:avLst/>
            </a:prstGeom>
            <a:ln w="190500" cap="rnd">
              <a:solidFill>
                <a:srgbClr val="C8C6BD"/>
              </a:solidFill>
              <a:prstDash val="solid"/>
            </a:ln>
            <a:effectLst>
              <a:outerShdw blurRad="127000" algn="bl" rotWithShape="0">
                <a:srgbClr val="000000"/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</p:grpSp>
      <p:grpSp>
        <p:nvGrpSpPr>
          <p:cNvPr id="59" name="Группа 58"/>
          <p:cNvGrpSpPr/>
          <p:nvPr/>
        </p:nvGrpSpPr>
        <p:grpSpPr>
          <a:xfrm>
            <a:off x="7358082" y="1000108"/>
            <a:ext cx="1427479" cy="2379479"/>
            <a:chOff x="7358082" y="1000108"/>
            <a:chExt cx="1427479" cy="2379479"/>
          </a:xfrm>
        </p:grpSpPr>
        <p:pic>
          <p:nvPicPr>
            <p:cNvPr id="57" name="Рисунок 56" descr="800px-Vice-AdmiralKolchak.jpg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358082" y="1000108"/>
              <a:ext cx="1427479" cy="2016314"/>
            </a:xfrm>
            <a:prstGeom prst="ellipse">
              <a:avLst/>
            </a:prstGeom>
            <a:ln w="190500" cap="rnd">
              <a:solidFill>
                <a:srgbClr val="C8C6BD"/>
              </a:solidFill>
              <a:prstDash val="solid"/>
            </a:ln>
            <a:effectLst>
              <a:outerShdw blurRad="127000" algn="bl" rotWithShape="0">
                <a:srgbClr val="000000"/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  <p:sp>
          <p:nvSpPr>
            <p:cNvPr id="58" name="TextBox 57"/>
            <p:cNvSpPr txBox="1"/>
            <p:nvPr/>
          </p:nvSpPr>
          <p:spPr>
            <a:xfrm>
              <a:off x="7572396" y="3071810"/>
              <a:ext cx="108286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b="1" i="1" dirty="0" smtClean="0"/>
                <a:t>Колчак А.В.</a:t>
              </a:r>
              <a:endParaRPr lang="ru-RU" sz="1400" b="1" i="1" dirty="0"/>
            </a:p>
          </p:txBody>
        </p:sp>
      </p:grpSp>
      <p:grpSp>
        <p:nvGrpSpPr>
          <p:cNvPr id="60" name="Группа 59"/>
          <p:cNvGrpSpPr/>
          <p:nvPr/>
        </p:nvGrpSpPr>
        <p:grpSpPr>
          <a:xfrm>
            <a:off x="5572132" y="1928802"/>
            <a:ext cx="1354551" cy="2165165"/>
            <a:chOff x="3929058" y="3357562"/>
            <a:chExt cx="1140237" cy="2022289"/>
          </a:xfrm>
        </p:grpSpPr>
        <p:sp>
          <p:nvSpPr>
            <p:cNvPr id="61" name="TextBox 60"/>
            <p:cNvSpPr txBox="1"/>
            <p:nvPr/>
          </p:nvSpPr>
          <p:spPr>
            <a:xfrm>
              <a:off x="4000496" y="5072074"/>
              <a:ext cx="99123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b="1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Николай </a:t>
              </a:r>
              <a:r>
                <a:rPr lang="en-US" sz="1400" b="1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II</a:t>
              </a:r>
              <a:endParaRPr lang="ru-RU" sz="1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62" name="Picture 7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3929058" y="3357562"/>
              <a:ext cx="1140237" cy="1685922"/>
            </a:xfrm>
            <a:prstGeom prst="ellipse">
              <a:avLst/>
            </a:prstGeom>
            <a:ln w="190500" cap="rnd">
              <a:solidFill>
                <a:srgbClr val="C8C6BD"/>
              </a:solidFill>
              <a:prstDash val="solid"/>
            </a:ln>
            <a:effectLst>
              <a:outerShdw blurRad="127000" algn="bl" rotWithShape="0">
                <a:srgbClr val="000000"/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7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43042" y="1071546"/>
            <a:ext cx="750095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1.</a:t>
            </a:r>
            <a:r>
              <a:rPr lang="ru-RU" sz="1400" dirty="0" smtClean="0"/>
              <a:t> Выдающийся </a:t>
            </a:r>
            <a:r>
              <a:rPr lang="ru-RU" sz="1400" dirty="0" smtClean="0"/>
              <a:t>русский ученый-металлург, крупный организатор горнозаводской </a:t>
            </a:r>
            <a:r>
              <a:rPr lang="ru-RU" sz="1400" dirty="0" err="1" smtClean="0"/>
              <a:t>прмышленности</a:t>
            </a:r>
            <a:r>
              <a:rPr lang="ru-RU" sz="1400" dirty="0" smtClean="0"/>
              <a:t>, </a:t>
            </a:r>
            <a:r>
              <a:rPr lang="ru-RU" sz="1400" dirty="0" err="1" smtClean="0"/>
              <a:t>иследователь</a:t>
            </a:r>
            <a:r>
              <a:rPr lang="ru-RU" sz="1400" dirty="0" smtClean="0"/>
              <a:t> природы Южного Урала. После окончания Петербургского горного кадетского корпуса, с 1817 г. по 1847 г. работал в Златоустовском горном округе: практикантом, смотрителем "украшенного отделения" оружейной фабрики (1819-1821), помощником управителя и управителем этой фабрики (1822-1831), горным начальником и одновременно директором оружейной фабрики (1831-1847). С 1847 - начальник Алтайских горных заводов. </a:t>
            </a:r>
            <a:r>
              <a:rPr lang="ru-RU" sz="1400" dirty="0" smtClean="0"/>
              <a:t> Создал новый метод </a:t>
            </a:r>
            <a:r>
              <a:rPr lang="ru-RU" sz="1400" dirty="0" smtClean="0"/>
              <a:t>получения высококачественных сталей путем объединения науглероживания и плавления металла, </a:t>
            </a:r>
            <a:r>
              <a:rPr lang="ru-RU" sz="1400" dirty="0" smtClean="0"/>
              <a:t>разработал </a:t>
            </a:r>
            <a:r>
              <a:rPr lang="ru-RU" sz="1400" dirty="0" smtClean="0"/>
              <a:t>на основании этого метода технологии производства булата, </a:t>
            </a:r>
            <a:r>
              <a:rPr lang="ru-RU" sz="1400" dirty="0" smtClean="0"/>
              <a:t> внедрял новые </a:t>
            </a:r>
            <a:r>
              <a:rPr lang="ru-RU" sz="1400" dirty="0" smtClean="0"/>
              <a:t>технологии для изготовления холодного оружия из булата. </a:t>
            </a:r>
            <a:r>
              <a:rPr lang="ru-RU" sz="1400" dirty="0" smtClean="0"/>
              <a:t>Впервые </a:t>
            </a:r>
            <a:r>
              <a:rPr lang="ru-RU" sz="1400" dirty="0" smtClean="0"/>
              <a:t>применил для исследования строения стали микроскоп (1831), заменил на фабрике вредное для здоровья ртутное золочение клинков гальваническим, предложил и испытал способ получения золота из золотосодержащих песков путем плавления в печах, усовершенствовал </a:t>
            </a:r>
            <a:r>
              <a:rPr lang="ru-RU" sz="1400" dirty="0" err="1" smtClean="0"/>
              <a:t>золотопромывальную</a:t>
            </a:r>
            <a:r>
              <a:rPr lang="ru-RU" sz="1400" dirty="0" smtClean="0"/>
              <a:t> машину и другие заводские устройства. </a:t>
            </a:r>
          </a:p>
          <a:p>
            <a:endParaRPr lang="ru-RU" sz="1400" dirty="0"/>
          </a:p>
        </p:txBody>
      </p:sp>
      <p:sp>
        <p:nvSpPr>
          <p:cNvPr id="3" name="TextBox 2"/>
          <p:cNvSpPr txBox="1"/>
          <p:nvPr/>
        </p:nvSpPr>
        <p:spPr>
          <a:xfrm>
            <a:off x="214282" y="4214818"/>
            <a:ext cx="6786610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2.  </a:t>
            </a:r>
            <a:r>
              <a:rPr lang="ru-RU" sz="1400" dirty="0" smtClean="0"/>
              <a:t>Инженер-металлург</a:t>
            </a:r>
            <a:r>
              <a:rPr lang="ru-RU" sz="1400" dirty="0" smtClean="0"/>
              <a:t>, основатель крупного производства литой стали и стальных орудийных стволов в России. </a:t>
            </a:r>
            <a:r>
              <a:rPr lang="ru-RU" sz="1400" dirty="0" smtClean="0"/>
              <a:t>С </a:t>
            </a:r>
            <a:r>
              <a:rPr lang="ru-RU" sz="1400" dirty="0" smtClean="0"/>
              <a:t>1854 г. - управитель Златоустовской оружейной фабрики. В 1861-1863 гг. - горный начальник Златоустовских заводов. </a:t>
            </a:r>
            <a:r>
              <a:rPr lang="ru-RU" sz="1400" dirty="0" smtClean="0"/>
              <a:t>За </a:t>
            </a:r>
            <a:r>
              <a:rPr lang="ru-RU" sz="1400" dirty="0" smtClean="0"/>
              <a:t>период работы на Златоустовском заводе завершил изыскания в области совершенствования тигельного способа производства литой стали. В 1857 г. получил привилегию на изобретенный им способ массового производства тигельной стали высокого качества. </a:t>
            </a:r>
            <a:r>
              <a:rPr lang="ru-RU" sz="1400" dirty="0" smtClean="0"/>
              <a:t>Положил </a:t>
            </a:r>
            <a:r>
              <a:rPr lang="ru-RU" sz="1400" dirty="0" smtClean="0"/>
              <a:t>начало применению стали для производства пушечных стволов, что явилось поворотным пунктом в истории отечественной артиллерии. </a:t>
            </a:r>
          </a:p>
          <a:p>
            <a:endParaRPr lang="ru-RU" dirty="0"/>
          </a:p>
        </p:txBody>
      </p:sp>
      <p:pic>
        <p:nvPicPr>
          <p:cNvPr id="4" name="Рисунок 3" descr="Аносов П.П.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1714488"/>
            <a:ext cx="1362075" cy="1905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" name="Рисунок 4" descr="Обухов П.М.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8082" y="4500570"/>
            <a:ext cx="1285884" cy="167952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285720" y="428604"/>
            <a:ext cx="87154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</a:rPr>
              <a:t>12.  Назовите имена этих выдающихся людей. </a:t>
            </a:r>
            <a:endParaRPr lang="ru-RU" sz="28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1357322"/>
          </a:xfrm>
        </p:spPr>
        <p:txBody>
          <a:bodyPr>
            <a:noAutofit/>
          </a:bodyPr>
          <a:lstStyle/>
          <a:p>
            <a:pPr algn="l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13.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Какой современный памятник расположен на этом месте?</a:t>
            </a:r>
            <a:br>
              <a:rPr lang="ru-RU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14.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называются ворота, ведущие к этому памятнику?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 rot="20720714">
            <a:off x="2810497" y="5066751"/>
            <a:ext cx="40021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Территория игры</a:t>
            </a:r>
            <a:endParaRPr lang="ru-RU" sz="4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0" y="0"/>
            <a:ext cx="9144000" cy="6818758"/>
            <a:chOff x="0" y="0"/>
            <a:chExt cx="9144000" cy="6818758"/>
          </a:xfrm>
        </p:grpSpPr>
        <p:pic>
          <p:nvPicPr>
            <p:cNvPr id="6" name="Рисунок 5"/>
            <p:cNvPicPr/>
            <p:nvPr/>
          </p:nvPicPr>
          <p:blipFill>
            <a:blip r:embed="rId2"/>
            <a:srcRect l="11029" t="13081" r="7516" b="5852"/>
            <a:stretch>
              <a:fillRect/>
            </a:stretch>
          </p:blipFill>
          <p:spPr bwMode="auto">
            <a:xfrm>
              <a:off x="0" y="0"/>
              <a:ext cx="9144000" cy="68187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1" name="Прямая соединительная линия 10"/>
            <p:cNvCxnSpPr/>
            <p:nvPr/>
          </p:nvCxnSpPr>
          <p:spPr>
            <a:xfrm rot="5400000">
              <a:off x="-928726" y="3643314"/>
              <a:ext cx="4572032" cy="57150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flipV="1">
              <a:off x="1643042" y="357166"/>
              <a:ext cx="3143272" cy="128588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>
            <a:xfrm flipV="1">
              <a:off x="4786314" y="214290"/>
              <a:ext cx="3786214" cy="142876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/>
            <p:cNvCxnSpPr/>
            <p:nvPr/>
          </p:nvCxnSpPr>
          <p:spPr>
            <a:xfrm rot="5400000">
              <a:off x="5715008" y="3000372"/>
              <a:ext cx="5643602" cy="7143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Прямая соединительная линия 24"/>
            <p:cNvCxnSpPr/>
            <p:nvPr/>
          </p:nvCxnSpPr>
          <p:spPr>
            <a:xfrm rot="10800000" flipV="1">
              <a:off x="1500166" y="5857892"/>
              <a:ext cx="7000924" cy="857256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16200000" flipH="1">
              <a:off x="1035819" y="6250801"/>
              <a:ext cx="500066" cy="42862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1"/>
          <p:cNvSpPr txBox="1"/>
          <p:nvPr/>
        </p:nvSpPr>
        <p:spPr>
          <a:xfrm>
            <a:off x="285720" y="285728"/>
            <a:ext cx="32417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Территория игры</a:t>
            </a:r>
            <a:endParaRPr lang="ru-RU" sz="32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5720" y="357166"/>
            <a:ext cx="842968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</a:t>
            </a:r>
            <a:r>
              <a:rPr lang="ru-RU" sz="2000" b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Сколько объектов, </a:t>
            </a:r>
            <a:r>
              <a:rPr lang="ru-RU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входящих в </a:t>
            </a:r>
            <a:r>
              <a:rPr lang="ru-RU" sz="2000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«Перечень объектов культурного наследия, включенных в единый государственный реестр объектов культурного наследия (памятников истории и культуры) народов Российской Федерации, расположенных на территории Златоустовского городского округа Челябинской области», </a:t>
            </a:r>
            <a:r>
              <a:rPr lang="ru-RU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должно находиться на ТЕРРИТОРИИ ИГРЫ?</a:t>
            </a:r>
          </a:p>
          <a:p>
            <a:endParaRPr lang="ru-RU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5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785786" y="142852"/>
            <a:ext cx="75724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Кто является автором этого описания Златоуста?</a:t>
            </a:r>
            <a:endParaRPr lang="ru-RU" sz="2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 descr="Мурчисон с 20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714356"/>
            <a:ext cx="2939184" cy="53964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 descr="Мурчисон с 20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1802" y="857232"/>
            <a:ext cx="2937069" cy="539867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Рисунок 5" descr="Мурчисон с 20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0760" y="1071546"/>
            <a:ext cx="2928958" cy="537275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154230"/>
          </a:xfrm>
        </p:spPr>
        <p:txBody>
          <a:bodyPr>
            <a:normAutofit/>
          </a:bodyPr>
          <a:lstStyle/>
          <a:p>
            <a:pPr algn="l"/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Назовите эти объекты старого Златоуста.</a:t>
            </a:r>
            <a:b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Какое из этих зданий предназначалось для хранения боеприпасов и вооружения?</a:t>
            </a:r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ая выноска 4"/>
          <p:cNvSpPr/>
          <p:nvPr/>
        </p:nvSpPr>
        <p:spPr>
          <a:xfrm>
            <a:off x="3714744" y="3571876"/>
            <a:ext cx="428628" cy="326896"/>
          </a:xfrm>
          <a:prstGeom prst="wedgeRectCallo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1</a:t>
            </a:r>
          </a:p>
        </p:txBody>
      </p:sp>
      <p:sp>
        <p:nvSpPr>
          <p:cNvPr id="6" name="Прямоугольная выноска 5"/>
          <p:cNvSpPr/>
          <p:nvPr/>
        </p:nvSpPr>
        <p:spPr>
          <a:xfrm>
            <a:off x="5857884" y="3786190"/>
            <a:ext cx="428628" cy="326896"/>
          </a:xfrm>
          <a:prstGeom prst="wedgeRectCallo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2</a:t>
            </a:r>
          </a:p>
        </p:txBody>
      </p:sp>
      <p:sp>
        <p:nvSpPr>
          <p:cNvPr id="7" name="Прямоугольная выноска 6"/>
          <p:cNvSpPr/>
          <p:nvPr/>
        </p:nvSpPr>
        <p:spPr>
          <a:xfrm>
            <a:off x="8143900" y="4714884"/>
            <a:ext cx="428628" cy="326896"/>
          </a:xfrm>
          <a:prstGeom prst="wedgeRectCallo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3</a:t>
            </a:r>
          </a:p>
        </p:txBody>
      </p:sp>
      <p:sp>
        <p:nvSpPr>
          <p:cNvPr id="8" name="Прямоугольная выноска 7"/>
          <p:cNvSpPr/>
          <p:nvPr/>
        </p:nvSpPr>
        <p:spPr>
          <a:xfrm>
            <a:off x="2357422" y="5286388"/>
            <a:ext cx="428628" cy="326896"/>
          </a:xfrm>
          <a:prstGeom prst="wedgeRectCallo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4</a:t>
            </a:r>
            <a:endParaRPr lang="ru-RU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6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zlatoust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357166"/>
            <a:ext cx="4528318" cy="614364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286348" y="714356"/>
            <a:ext cx="385765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</a:rPr>
              <a:t>5. </a:t>
            </a:r>
            <a:r>
              <a:rPr lang="ru-RU" sz="2400" b="1" dirty="0" smtClean="0">
                <a:solidFill>
                  <a:srgbClr val="7030A0"/>
                </a:solidFill>
              </a:rPr>
              <a:t>Кому был поставлен этот памятник?</a:t>
            </a:r>
          </a:p>
          <a:p>
            <a:endParaRPr lang="ru-RU" sz="2400" b="1" dirty="0" smtClean="0">
              <a:solidFill>
                <a:srgbClr val="7030A0"/>
              </a:solidFill>
            </a:endParaRPr>
          </a:p>
          <a:p>
            <a:r>
              <a:rPr lang="ru-RU" sz="2400" b="1" dirty="0" smtClean="0">
                <a:solidFill>
                  <a:srgbClr val="7030A0"/>
                </a:solidFill>
              </a:rPr>
              <a:t>6. Назовите должность человека, который имел право проживать в доме, изображенном на фотографии.</a:t>
            </a:r>
            <a:endParaRPr lang="ru-RU" sz="24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6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642910" y="1571612"/>
          <a:ext cx="7715304" cy="4746644"/>
        </p:xfrm>
        <a:graphic>
          <a:graphicData uri="http://schemas.openxmlformats.org/drawingml/2006/table">
            <a:tbl>
              <a:tblPr/>
              <a:tblGrid>
                <a:gridCol w="7715304"/>
              </a:tblGrid>
              <a:tr h="47466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600" dirty="0">
                          <a:latin typeface="Courier New"/>
                          <a:ea typeface="Times New Roman"/>
                          <a:cs typeface="Times New Roman"/>
                        </a:rPr>
                        <a:t>Гг. чиновниками и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600" dirty="0" err="1">
                          <a:latin typeface="Courier New"/>
                          <a:ea typeface="Times New Roman"/>
                          <a:cs typeface="Times New Roman"/>
                        </a:rPr>
                        <a:t>приказнослужителями</a:t>
                      </a:r>
                      <a:r>
                        <a:rPr lang="ru-RU" sz="1600" dirty="0">
                          <a:latin typeface="Courier New"/>
                          <a:ea typeface="Times New Roman"/>
                          <a:cs typeface="Times New Roman"/>
                        </a:rPr>
                        <a:t> (</a:t>
                      </a:r>
                      <a:r>
                        <a:rPr lang="ru-RU" sz="1600" dirty="0" err="1">
                          <a:latin typeface="Courier New"/>
                          <a:ea typeface="Times New Roman"/>
                          <a:cs typeface="Times New Roman"/>
                        </a:rPr>
                        <a:t>выч</a:t>
                      </a:r>
                      <a:r>
                        <a:rPr lang="ru-RU" sz="1600" dirty="0">
                          <a:latin typeface="Courier New"/>
                          <a:ea typeface="Times New Roman"/>
                          <a:cs typeface="Times New Roman"/>
                        </a:rPr>
                        <a:t>. из </a:t>
                      </a:r>
                      <a:r>
                        <a:rPr lang="ru-RU" sz="1600" dirty="0" err="1">
                          <a:latin typeface="Courier New"/>
                          <a:ea typeface="Times New Roman"/>
                          <a:cs typeface="Times New Roman"/>
                        </a:rPr>
                        <a:t>жалов</a:t>
                      </a:r>
                      <a:r>
                        <a:rPr lang="ru-RU" sz="1600" dirty="0">
                          <a:latin typeface="Courier New"/>
                          <a:ea typeface="Times New Roman"/>
                          <a:cs typeface="Times New Roman"/>
                        </a:rPr>
                        <a:t>.).. 20.618 р. 94 к.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600" dirty="0">
                          <a:latin typeface="Courier New"/>
                          <a:ea typeface="Times New Roman"/>
                          <a:cs typeface="Times New Roman"/>
                        </a:rPr>
                        <a:t>Мастеровыми........................... 49.909 р. 37 1/4 к.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600" dirty="0">
                          <a:latin typeface="Courier New"/>
                          <a:ea typeface="Times New Roman"/>
                          <a:cs typeface="Times New Roman"/>
                        </a:rPr>
                        <a:t>Разными лицами........................  7.719 р. 78 1/4 к.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600" dirty="0">
                          <a:latin typeface="Courier New"/>
                          <a:ea typeface="Times New Roman"/>
                          <a:cs typeface="Times New Roman"/>
                        </a:rPr>
                        <a:t>Кружечных: при заводе собрано.........  4.585 р. 14 к.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600" dirty="0">
                          <a:latin typeface="Courier New"/>
                          <a:ea typeface="Times New Roman"/>
                          <a:cs typeface="Times New Roman"/>
                        </a:rPr>
                        <a:t>По селениям, по книге собранных.......  1.420 р. 46 к.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600" dirty="0">
                          <a:latin typeface="Courier New"/>
                          <a:ea typeface="Times New Roman"/>
                          <a:cs typeface="Times New Roman"/>
                        </a:rPr>
                        <a:t>Выручено за проданные свечи и лес.....  1.679 р. 20 к.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600" dirty="0">
                          <a:latin typeface="Courier New"/>
                          <a:ea typeface="Times New Roman"/>
                          <a:cs typeface="Times New Roman"/>
                        </a:rPr>
                        <a:t>Получено процентов с </a:t>
                      </a:r>
                      <a:r>
                        <a:rPr lang="ru-RU" sz="1600" dirty="0" err="1">
                          <a:latin typeface="Courier New"/>
                          <a:ea typeface="Times New Roman"/>
                          <a:cs typeface="Times New Roman"/>
                        </a:rPr>
                        <a:t>одолжаемой</a:t>
                      </a:r>
                      <a:r>
                        <a:rPr lang="ru-RU" sz="1600" dirty="0">
                          <a:latin typeface="Courier New"/>
                          <a:ea typeface="Times New Roman"/>
                          <a:cs typeface="Times New Roman"/>
                        </a:rPr>
                        <a:t> суммы.    541 р. 53 к.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600" dirty="0">
                          <a:latin typeface="Courier New"/>
                          <a:ea typeface="Times New Roman"/>
                          <a:cs typeface="Times New Roman"/>
                        </a:rPr>
                        <a:t>_________________________________________________________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600" dirty="0">
                          <a:latin typeface="Courier New"/>
                          <a:ea typeface="Times New Roman"/>
                          <a:cs typeface="Times New Roman"/>
                        </a:rPr>
                        <a:t>Итого................................  86.474 р. 42  1/2 к.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600" dirty="0">
                          <a:latin typeface="Courier New"/>
                          <a:ea typeface="Times New Roman"/>
                          <a:cs typeface="Times New Roman"/>
                        </a:rPr>
                        <a:t>Особо: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600" dirty="0">
                          <a:latin typeface="Courier New"/>
                          <a:ea typeface="Times New Roman"/>
                          <a:cs typeface="Times New Roman"/>
                        </a:rPr>
                        <a:t>Отпущено казною......................  33.000 р. - к.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600" dirty="0">
                          <a:latin typeface="Courier New"/>
                          <a:ea typeface="Times New Roman"/>
                          <a:cs typeface="Times New Roman"/>
                        </a:rPr>
                        <a:t>Других по </a:t>
                      </a:r>
                      <a:r>
                        <a:rPr lang="ru-RU" sz="1600" dirty="0" err="1">
                          <a:latin typeface="Courier New"/>
                          <a:ea typeface="Times New Roman"/>
                          <a:cs typeface="Times New Roman"/>
                        </a:rPr>
                        <a:t>обязат</a:t>
                      </a:r>
                      <a:r>
                        <a:rPr lang="ru-RU" sz="1600" dirty="0">
                          <a:latin typeface="Courier New"/>
                          <a:ea typeface="Times New Roman"/>
                          <a:cs typeface="Times New Roman"/>
                        </a:rPr>
                        <a:t>. </a:t>
                      </a:r>
                      <a:r>
                        <a:rPr lang="ru-RU" sz="1600" dirty="0" err="1">
                          <a:latin typeface="Courier New"/>
                          <a:ea typeface="Times New Roman"/>
                          <a:cs typeface="Times New Roman"/>
                        </a:rPr>
                        <a:t>пожертв</a:t>
                      </a:r>
                      <a:r>
                        <a:rPr lang="ru-RU" sz="1600" dirty="0">
                          <a:latin typeface="Courier New"/>
                          <a:ea typeface="Times New Roman"/>
                          <a:cs typeface="Times New Roman"/>
                        </a:rPr>
                        <a:t>............  31.066 р. 59 3/4 к.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600" dirty="0">
                          <a:latin typeface="Courier New"/>
                          <a:ea typeface="Times New Roman"/>
                          <a:cs typeface="Times New Roman"/>
                        </a:rPr>
                        <a:t>__________________________________________________________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600" dirty="0">
                          <a:latin typeface="Courier New"/>
                          <a:ea typeface="Times New Roman"/>
                          <a:cs typeface="Times New Roman"/>
                        </a:rPr>
                        <a:t>	    </a:t>
                      </a:r>
                      <a:r>
                        <a:rPr lang="ru-RU" sz="1600" b="1" dirty="0">
                          <a:latin typeface="Courier New"/>
                          <a:ea typeface="Times New Roman"/>
                          <a:cs typeface="Times New Roman"/>
                        </a:rPr>
                        <a:t>А ВСЕГО.................  150.541 р.  2 1/4 к.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355" marR="24355" marT="24355" marB="2435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28596" y="357166"/>
            <a:ext cx="82868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</a:rPr>
              <a:t>7. Мастеровые </a:t>
            </a:r>
            <a:r>
              <a:rPr lang="ru-RU" sz="2400" b="1" dirty="0" smtClean="0">
                <a:solidFill>
                  <a:srgbClr val="7030A0"/>
                </a:solidFill>
              </a:rPr>
              <a:t>на Златоустовском заводе в середине </a:t>
            </a:r>
            <a:r>
              <a:rPr lang="en-US" sz="2400" b="1" dirty="0" smtClean="0">
                <a:solidFill>
                  <a:srgbClr val="7030A0"/>
                </a:solidFill>
              </a:rPr>
              <a:t>XIX</a:t>
            </a:r>
            <a:r>
              <a:rPr lang="ru-RU" sz="2400" b="1" dirty="0" smtClean="0">
                <a:solidFill>
                  <a:srgbClr val="7030A0"/>
                </a:solidFill>
              </a:rPr>
              <a:t> века получали около 20 рублей в год. Для какой цели с 1834 по 1842 год было собрано более 150 тысяч рублей?</a:t>
            </a:r>
            <a:endParaRPr lang="ru-RU" sz="24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ДК вог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44" y="4357694"/>
            <a:ext cx="2714612" cy="233117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26" name="AutoShape 2" descr="https://ic.pics.livejournal.com/silver_ktulhu/20078760/720003/720003_original.jpg"/>
          <p:cNvSpPr>
            <a:spLocks noChangeAspect="1" noChangeArrowheads="1"/>
          </p:cNvSpPr>
          <p:nvPr/>
        </p:nvSpPr>
        <p:spPr bwMode="auto">
          <a:xfrm>
            <a:off x="155575" y="-3138488"/>
            <a:ext cx="7620000" cy="65436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" name="Рисунок 3" descr="ДК Булат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844" y="142853"/>
            <a:ext cx="3143272" cy="215707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жилой дои Ленина 17.jpg"/>
          <p:cNvPicPr>
            <a:picLocks noChangeAspect="1"/>
          </p:cNvPicPr>
          <p:nvPr/>
        </p:nvPicPr>
        <p:blipFill>
          <a:blip r:embed="rId5"/>
          <a:srcRect r="18750" b="19025"/>
          <a:stretch>
            <a:fillRect/>
          </a:stretch>
        </p:blipFill>
        <p:spPr>
          <a:xfrm>
            <a:off x="4572000" y="4714884"/>
            <a:ext cx="4420849" cy="200026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школа 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715008" y="142852"/>
            <a:ext cx="3225427" cy="214311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285720" y="2928934"/>
            <a:ext cx="85804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8.  Какие </a:t>
            </a:r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культовые сооружения находились на месте этих зданий до революции 1917 года?</a:t>
            </a:r>
            <a:endParaRPr lang="ru-RU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28" name="AutoShape 4" descr="https://ic.pics.livejournal.com/silver_ktulhu/20078760/720003/720003_original.jpg"/>
          <p:cNvSpPr>
            <a:spLocks noChangeAspect="1" noChangeArrowheads="1"/>
          </p:cNvSpPr>
          <p:nvPr/>
        </p:nvSpPr>
        <p:spPr bwMode="auto">
          <a:xfrm>
            <a:off x="155575" y="-3138488"/>
            <a:ext cx="7620000" cy="65436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Блок-схема: узел 9"/>
          <p:cNvSpPr/>
          <p:nvPr/>
        </p:nvSpPr>
        <p:spPr>
          <a:xfrm>
            <a:off x="5786446" y="1643050"/>
            <a:ext cx="571504" cy="52863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2</a:t>
            </a:r>
            <a:endParaRPr lang="ru-RU" sz="2400" b="1" dirty="0"/>
          </a:p>
        </p:txBody>
      </p:sp>
      <p:sp>
        <p:nvSpPr>
          <p:cNvPr id="11" name="Блок-схема: узел 10"/>
          <p:cNvSpPr/>
          <p:nvPr/>
        </p:nvSpPr>
        <p:spPr>
          <a:xfrm>
            <a:off x="2214546" y="4429132"/>
            <a:ext cx="571504" cy="52863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3</a:t>
            </a:r>
            <a:endParaRPr lang="ru-RU" sz="2400" b="1" dirty="0"/>
          </a:p>
        </p:txBody>
      </p:sp>
      <p:sp>
        <p:nvSpPr>
          <p:cNvPr id="12" name="Блок-схема: узел 11"/>
          <p:cNvSpPr/>
          <p:nvPr/>
        </p:nvSpPr>
        <p:spPr>
          <a:xfrm>
            <a:off x="8358214" y="4714884"/>
            <a:ext cx="571504" cy="52863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4</a:t>
            </a:r>
            <a:endParaRPr lang="ru-RU" sz="2400" b="1" dirty="0"/>
          </a:p>
        </p:txBody>
      </p:sp>
      <p:sp>
        <p:nvSpPr>
          <p:cNvPr id="8" name="Блок-схема: узел 7"/>
          <p:cNvSpPr/>
          <p:nvPr/>
        </p:nvSpPr>
        <p:spPr>
          <a:xfrm>
            <a:off x="2714612" y="0"/>
            <a:ext cx="571504" cy="52863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1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/>
              <a:t>9. </a:t>
            </a:r>
            <a:r>
              <a:rPr lang="ru-RU" sz="4000" b="1" dirty="0" smtClean="0"/>
              <a:t>Восстановите исторические названия этих улиц:</a:t>
            </a:r>
            <a:endParaRPr lang="ru-RU" sz="4000" b="1" dirty="0"/>
          </a:p>
        </p:txBody>
      </p:sp>
      <p:sp>
        <p:nvSpPr>
          <p:cNvPr id="10" name="Содержимое 3"/>
          <p:cNvSpPr>
            <a:spLocks noGrp="1"/>
          </p:cNvSpPr>
          <p:nvPr>
            <p:ph idx="1"/>
          </p:nvPr>
        </p:nvSpPr>
        <p:spPr>
          <a:xfrm>
            <a:off x="500034" y="1714488"/>
            <a:ext cx="8229600" cy="4525963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ул. Ковшова</a:t>
            </a:r>
          </a:p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ул. Калинина</a:t>
            </a:r>
          </a:p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ул. Скворцова</a:t>
            </a:r>
          </a:p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ул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Октябрьская</a:t>
            </a:r>
          </a:p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ул. Плеханова</a:t>
            </a:r>
          </a:p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ул. Ленина</a:t>
            </a:r>
          </a:p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ул.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В.Геппа</a:t>
            </a:r>
            <a:endParaRPr lang="ru-RU" b="1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ул. Бушуева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1345</TotalTime>
  <Words>646</Words>
  <Application>Microsoft Office PowerPoint</Application>
  <PresentationFormat>Экран (4:3)</PresentationFormat>
  <Paragraphs>73</Paragraphs>
  <Slides>13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ПРИЗРАК СТАРОГО ГОРОДА</vt:lpstr>
      <vt:lpstr>Слайд 2</vt:lpstr>
      <vt:lpstr>Слайд 3</vt:lpstr>
      <vt:lpstr>Слайд 4</vt:lpstr>
      <vt:lpstr>3. Назовите эти объекты старого Златоуста. 4. Какое из этих зданий предназначалось для хранения боеприпасов и вооружения?</vt:lpstr>
      <vt:lpstr>Слайд 6</vt:lpstr>
      <vt:lpstr>Слайд 7</vt:lpstr>
      <vt:lpstr>Слайд 8</vt:lpstr>
      <vt:lpstr>9. Восстановите исторические названия этих улиц:</vt:lpstr>
      <vt:lpstr>Слайд 10</vt:lpstr>
      <vt:lpstr>Слайд 11</vt:lpstr>
      <vt:lpstr>Слайд 12</vt:lpstr>
      <vt:lpstr>13. Какой современный памятник расположен на этом месте? 14. Как называются ворота, ведущие к этому памятнику? </vt:lpstr>
    </vt:vector>
  </TitlesOfParts>
  <Company>Zlat-tt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Улицы старого Златоуста</dc:title>
  <dc:creator>Biblioteka</dc:creator>
  <cp:lastModifiedBy>bib-u</cp:lastModifiedBy>
  <cp:revision>146</cp:revision>
  <dcterms:created xsi:type="dcterms:W3CDTF">2011-09-27T09:08:26Z</dcterms:created>
  <dcterms:modified xsi:type="dcterms:W3CDTF">2018-09-13T08:43:40Z</dcterms:modified>
</cp:coreProperties>
</file>