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0" r:id="rId3"/>
    <p:sldId id="257" r:id="rId4"/>
    <p:sldId id="258" r:id="rId5"/>
    <p:sldId id="294" r:id="rId6"/>
    <p:sldId id="298" r:id="rId7"/>
    <p:sldId id="303" r:id="rId8"/>
    <p:sldId id="304" r:id="rId9"/>
    <p:sldId id="295" r:id="rId10"/>
    <p:sldId id="293" r:id="rId11"/>
    <p:sldId id="300" r:id="rId12"/>
    <p:sldId id="292" r:id="rId13"/>
    <p:sldId id="291" r:id="rId14"/>
    <p:sldId id="290" r:id="rId15"/>
    <p:sldId id="289" r:id="rId16"/>
    <p:sldId id="299" r:id="rId17"/>
    <p:sldId id="297" r:id="rId18"/>
    <p:sldId id="305" r:id="rId19"/>
    <p:sldId id="306" r:id="rId20"/>
    <p:sldId id="288" r:id="rId21"/>
    <p:sldId id="307" r:id="rId22"/>
    <p:sldId id="286" r:id="rId23"/>
    <p:sldId id="285" r:id="rId24"/>
    <p:sldId id="284" r:id="rId25"/>
    <p:sldId id="283" r:id="rId26"/>
    <p:sldId id="280" r:id="rId27"/>
    <p:sldId id="277" r:id="rId28"/>
    <p:sldId id="296" r:id="rId29"/>
    <p:sldId id="278" r:id="rId30"/>
    <p:sldId id="301" r:id="rId31"/>
    <p:sldId id="26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5" autoAdjust="0"/>
    <p:restoredTop sz="94590" autoAdjust="0"/>
  </p:normalViewPr>
  <p:slideViewPr>
    <p:cSldViewPr>
      <p:cViewPr>
        <p:scale>
          <a:sx n="50" d="100"/>
          <a:sy n="50" d="100"/>
        </p:scale>
        <p:origin x="-187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5FE83-1528-4959-96D1-32F4DF1AF445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3007D-E48F-4F9F-85E1-395E53731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k.com/doc334556496_460239672?hash=1d24a382a0ca5b185c&amp;dl=9678edcf89ccaf20f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vk.com/zolotoy_konek_74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ztt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s://vk.com/ztt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71613"/>
            <a:ext cx="7786742" cy="2071702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7715304" cy="27146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Профессиональная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подготовка студентов в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ГБОУ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ПОО «Златоустовский техникум технологий и экономики»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по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специальности «Туризм»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42852"/>
            <a:ext cx="2500938" cy="21431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533400"/>
            <a:ext cx="6488331" cy="66335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 «Крылья 2017»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643050"/>
            <a:ext cx="3903680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3857628"/>
            <a:ext cx="4114580" cy="2732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1643050"/>
            <a:ext cx="3202704" cy="2126796"/>
          </a:xfrm>
          <a:prstGeom prst="rect">
            <a:avLst/>
          </a:prstGeom>
        </p:spPr>
      </p:pic>
      <p:pic>
        <p:nvPicPr>
          <p:cNvPr id="7" name="Picture 4" descr="C:\Users\Максим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090" y="0"/>
            <a:ext cx="2500910" cy="21431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480719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Студенты  проходят  практику   на туристических объектах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s://pp.userapi.com/c639524/v639524542/4c613/Hz_SDbrPz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25443"/>
            <a:ext cx="6858048" cy="51435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 школа  экотуризма   «Веселая  мельница»  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714488"/>
            <a:ext cx="5688632" cy="3199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520" y="3286124"/>
            <a:ext cx="4320480" cy="3240360"/>
          </a:xfrm>
          <a:prstGeom prst="rect">
            <a:avLst/>
          </a:prstGeom>
        </p:spPr>
      </p:pic>
      <p:pic>
        <p:nvPicPr>
          <p:cNvPr id="6" name="Picture 4" descr="C:\Users\Максим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130337" cy="139540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 комплекс  "Башня - колокольня с часовней святителя Иоанна Златоуста"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2113915"/>
            <a:ext cx="6286544" cy="4559226"/>
          </a:xfrm>
          <a:prstGeom prst="rect">
            <a:avLst/>
          </a:prstGeom>
        </p:spPr>
      </p:pic>
      <p:pic>
        <p:nvPicPr>
          <p:cNvPr id="5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ОружейникЪ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857364"/>
            <a:ext cx="3998004" cy="2664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3214686"/>
            <a:ext cx="4610117" cy="3072211"/>
          </a:xfrm>
          <a:prstGeom prst="rect">
            <a:avLst/>
          </a:prstGeom>
        </p:spPr>
      </p:pic>
      <p:pic>
        <p:nvPicPr>
          <p:cNvPr id="6" name="Picture 4" descr="C:\Users\Максим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5916023" cy="1181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агентства города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785926"/>
            <a:ext cx="7620000" cy="166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643314"/>
            <a:ext cx="2762613" cy="2762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4500570"/>
            <a:ext cx="4032288" cy="1555849"/>
          </a:xfrm>
          <a:prstGeom prst="rect">
            <a:avLst/>
          </a:prstGeom>
        </p:spPr>
      </p:pic>
      <p:pic>
        <p:nvPicPr>
          <p:cNvPr id="7" name="Picture 4" descr="C:\Users\Максим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1" y="533400"/>
            <a:ext cx="6416323" cy="663352"/>
          </a:xfrm>
        </p:spPr>
        <p:txBody>
          <a:bodyPr/>
          <a:lstStyle/>
          <a:p>
            <a:r>
              <a:rPr lang="ru-RU" dirty="0" smtClean="0"/>
              <a:t>Центр развития туризма  ЗГО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s://pp.userapi.com/c841624/v841624863/3ad17/qWtzN-Pre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7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6798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 Оружейная слобода «</a:t>
            </a:r>
            <a:r>
              <a:rPr lang="ru-RU" dirty="0" err="1" smtClean="0"/>
              <a:t>АиРовка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p.userapi.com/c841029/v841029907/2fba6/3VqKn8Wgh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8594"/>
            <a:ext cx="6655164" cy="49913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6798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            </a:t>
            </a:r>
            <a:r>
              <a:rPr lang="ru-RU" dirty="0" smtClean="0"/>
              <a:t>НП «</a:t>
            </a:r>
            <a:r>
              <a:rPr lang="ru-RU" dirty="0" err="1" smtClean="0"/>
              <a:t>Таганай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X_RfwNjOhw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5" y="500042"/>
            <a:ext cx="6500859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в международной     выставке  «Лето-2018» 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г. Екатеринбурге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5" name="Picture 4" descr="C:\Users\Максим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455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026" name="Picture 2" descr="C:\Users\1\Desktop\jTlFv-oF3q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5840289" cy="4631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33401"/>
            <a:ext cx="6572296" cy="168115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Глава ЗГО В.А. Жилин рекомендовал   подготовку кадров в сфере туризма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Реплика главы</a:t>
            </a:r>
            <a:endParaRPr lang="ru-RU" dirty="0"/>
          </a:p>
        </p:txBody>
      </p:sp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026" name="Picture 2" descr="C:\Users\1\Desktop\vyacheslav-zhi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6232206" cy="41552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500042"/>
            <a:ext cx="6215106" cy="107157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ЗТТиЭ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«Золотой конек»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776" y="2214553"/>
            <a:ext cx="7333372" cy="4125021"/>
          </a:xfrm>
          <a:prstGeom prst="rect">
            <a:avLst/>
          </a:prstGeom>
        </p:spPr>
      </p:pic>
      <p:pic>
        <p:nvPicPr>
          <p:cNvPr id="6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– план « Студенческое туристическое агентство»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625188"/>
            <a:ext cx="7309170" cy="4875646"/>
          </a:xfrm>
          <a:prstGeom prst="rect">
            <a:avLst/>
          </a:prstGeom>
        </p:spPr>
      </p:pic>
      <p:pic>
        <p:nvPicPr>
          <p:cNvPr id="5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179377" cy="18675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трамвае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928802"/>
            <a:ext cx="432048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700" y="2924944"/>
            <a:ext cx="4256570" cy="3192427"/>
          </a:xfrm>
          <a:prstGeom prst="rect">
            <a:avLst/>
          </a:prstGeom>
        </p:spPr>
      </p:pic>
      <p:pic>
        <p:nvPicPr>
          <p:cNvPr id="6" name="Picture 4" descr="C:\Users\Максим\Desktop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 дошкольников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775334"/>
            <a:ext cx="6215106" cy="4661330"/>
          </a:xfrm>
          <a:prstGeom prst="rect">
            <a:avLst/>
          </a:prstGeom>
        </p:spPr>
      </p:pic>
      <p:pic>
        <p:nvPicPr>
          <p:cNvPr id="5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Площади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Интернационала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714488"/>
            <a:ext cx="4536504" cy="3402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199" y="3642844"/>
            <a:ext cx="4128458" cy="3096344"/>
          </a:xfrm>
          <a:prstGeom prst="rect">
            <a:avLst/>
          </a:prstGeom>
        </p:spPr>
      </p:pic>
      <p:pic>
        <p:nvPicPr>
          <p:cNvPr id="6" name="Picture 4" descr="C:\Users\Максим\Desktop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Передвижная выставка «Златоуст в фокусе                                             Прокудина – Горского»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651457"/>
            <a:ext cx="6429420" cy="4822066"/>
          </a:xfrm>
          <a:prstGeom prst="rect">
            <a:avLst/>
          </a:prstGeom>
        </p:spPr>
      </p:pic>
      <p:pic>
        <p:nvPicPr>
          <p:cNvPr id="5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428604"/>
            <a:ext cx="6643734" cy="114300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«Юный Гид»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Победители: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116" y="1828800"/>
            <a:ext cx="7130469" cy="1743076"/>
          </a:xfrm>
        </p:spPr>
        <p:txBody>
          <a:bodyPr/>
          <a:lstStyle/>
          <a:p>
            <a:pPr marL="6350" indent="-6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место - Ксения Логинова;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место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Михаил и Казакова Валерия;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место - Неизвестных Андрей;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место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Кабалина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Алена и Халявина Вика;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место - Беляева Кристина, Гоголев Алексей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1\Desktop\HSbjEGllaQ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5" y="3500438"/>
            <a:ext cx="4119591" cy="3089694"/>
          </a:xfrm>
          <a:prstGeom prst="rect">
            <a:avLst/>
          </a:prstGeom>
          <a:noFill/>
        </p:spPr>
      </p:pic>
      <p:pic>
        <p:nvPicPr>
          <p:cNvPr id="5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819" y="0"/>
            <a:ext cx="2334180" cy="20002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Участвуем в областных и всероссийских конкурсах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Всероссийский  </a:t>
            </a:r>
            <a:r>
              <a:rPr lang="ru-RU" sz="3200" b="1" dirty="0" err="1" smtClean="0"/>
              <a:t>грантовый</a:t>
            </a:r>
            <a:r>
              <a:rPr lang="ru-RU" sz="3200" b="1" dirty="0" smtClean="0"/>
              <a:t> конкурс молодежных проектов</a:t>
            </a:r>
          </a:p>
          <a:p>
            <a:r>
              <a:rPr lang="ru-RU" sz="3200" b="1" dirty="0" smtClean="0"/>
              <a:t> Чемпионат проектов в сфере туризма «Молодежный туристский проект – 2018»</a:t>
            </a:r>
            <a:endParaRPr lang="ru-RU" sz="3200" b="1" dirty="0"/>
          </a:p>
        </p:txBody>
      </p:sp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Разрабатываем проекты в сфере туризма: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6929486" cy="457203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«</a:t>
            </a:r>
            <a:r>
              <a:rPr lang="ru-RU" sz="8000" b="1" dirty="0" err="1" smtClean="0"/>
              <a:t>ВЕЛОсфера</a:t>
            </a:r>
            <a:r>
              <a:rPr lang="ru-RU" sz="8000" b="1" dirty="0" smtClean="0"/>
              <a:t>»</a:t>
            </a:r>
          </a:p>
          <a:p>
            <a:r>
              <a:rPr lang="ru-RU" sz="8000" b="1" dirty="0" smtClean="0"/>
              <a:t> фестиваль "Крылья"</a:t>
            </a:r>
          </a:p>
          <a:p>
            <a:r>
              <a:rPr lang="ru-RU" sz="8000" b="1" dirty="0" smtClean="0"/>
              <a:t> молодежный танцевальный фестиваль "Взор"</a:t>
            </a:r>
          </a:p>
          <a:p>
            <a:r>
              <a:rPr lang="ru-RU" sz="8000" b="1" dirty="0" smtClean="0"/>
              <a:t>конный тур на "Крылатом коне"</a:t>
            </a:r>
          </a:p>
          <a:p>
            <a:r>
              <a:rPr lang="ru-RU" sz="8000" b="1" dirty="0" smtClean="0"/>
              <a:t>"Почувствуй себя Героем!"</a:t>
            </a:r>
          </a:p>
          <a:p>
            <a:r>
              <a:rPr lang="ru-RU" sz="8000" b="1" dirty="0" err="1" smtClean="0"/>
              <a:t>квест</a:t>
            </a:r>
            <a:r>
              <a:rPr lang="ru-RU" sz="8000" b="1" dirty="0" smtClean="0"/>
              <a:t> "Исторический Златоуст"</a:t>
            </a:r>
          </a:p>
          <a:p>
            <a:r>
              <a:rPr lang="ru-RU" sz="8000" b="1" dirty="0" smtClean="0"/>
              <a:t> исторический маршрут "Здесь начинался город Златоуст!"</a:t>
            </a:r>
          </a:p>
          <a:p>
            <a:r>
              <a:rPr lang="ru-RU" sz="8000" b="1" dirty="0" smtClean="0"/>
              <a:t>палаточный лагерь для школьников в НП "</a:t>
            </a:r>
            <a:r>
              <a:rPr lang="ru-RU" sz="8000" b="1" dirty="0" err="1" smtClean="0"/>
              <a:t>Таганай</a:t>
            </a:r>
            <a:r>
              <a:rPr lang="ru-RU" sz="8000" b="1" dirty="0" smtClean="0"/>
              <a:t>"</a:t>
            </a:r>
          </a:p>
          <a:p>
            <a:r>
              <a:rPr lang="ru-RU" sz="8000" b="1" dirty="0" smtClean="0"/>
              <a:t> фестиваль зимних развлечений "Выходи гулять!</a:t>
            </a:r>
          </a:p>
          <a:p>
            <a:r>
              <a:rPr lang="ru-RU" sz="8000" b="1" dirty="0" smtClean="0"/>
              <a:t>туристическое бюро </a:t>
            </a:r>
            <a:r>
              <a:rPr lang="ru-RU" sz="8000" b="1" dirty="0" err="1" smtClean="0"/>
              <a:t>квестов</a:t>
            </a:r>
            <a:r>
              <a:rPr lang="ru-RU" sz="8000" b="1" dirty="0" smtClean="0"/>
              <a:t> “Мираж"</a:t>
            </a:r>
          </a:p>
          <a:p>
            <a:pPr>
              <a:buNone/>
            </a:pPr>
            <a:r>
              <a:rPr lang="ru-RU" sz="8000" b="1" dirty="0" smtClean="0">
                <a:hlinkClick r:id="rId2"/>
              </a:rPr>
              <a:t/>
            </a:r>
            <a:br>
              <a:rPr lang="ru-RU" sz="8000" b="1" dirty="0" smtClean="0">
                <a:hlinkClick r:id="rId2"/>
              </a:rPr>
            </a:br>
            <a:endParaRPr lang="ru-RU" sz="8000" b="1" dirty="0" smtClean="0"/>
          </a:p>
          <a:p>
            <a:endParaRPr lang="ru-RU" sz="3200" b="1" dirty="0"/>
          </a:p>
        </p:txBody>
      </p:sp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6516798" cy="1066800"/>
          </a:xfrm>
        </p:spPr>
        <p:txBody>
          <a:bodyPr/>
          <a:lstStyle/>
          <a:p>
            <a:r>
              <a:rPr lang="ru-RU" dirty="0" smtClean="0"/>
              <a:t>Информация о нас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785926"/>
            <a:ext cx="4214842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Сайт  </a:t>
            </a:r>
            <a:r>
              <a:rPr lang="en-US" dirty="0" smtClean="0">
                <a:hlinkClick r:id="rId2"/>
              </a:rPr>
              <a:t>http://ztte.ru/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контакте: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https://vk.com/zolotoy_konek_74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https://vk.com/zttie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1\Desktop\ANvoi_Rlp4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357562"/>
            <a:ext cx="928694" cy="928694"/>
          </a:xfrm>
          <a:prstGeom prst="rect">
            <a:avLst/>
          </a:prstGeom>
          <a:noFill/>
        </p:spPr>
      </p:pic>
      <p:pic>
        <p:nvPicPr>
          <p:cNvPr id="3075" name="Picture 3" descr="C:\Users\1\Desktop\y0CfGN097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929198"/>
            <a:ext cx="1071570" cy="1071570"/>
          </a:xfrm>
          <a:prstGeom prst="rect">
            <a:avLst/>
          </a:prstGeom>
          <a:noFill/>
        </p:spPr>
      </p:pic>
      <p:pic>
        <p:nvPicPr>
          <p:cNvPr id="3076" name="Picture 4" descr="C:\Users\1\Desktop\bann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571612"/>
            <a:ext cx="3286148" cy="1643074"/>
          </a:xfrm>
          <a:prstGeom prst="rect">
            <a:avLst/>
          </a:prstGeom>
          <a:noFill/>
        </p:spPr>
      </p:pic>
      <p:pic>
        <p:nvPicPr>
          <p:cNvPr id="7" name="Picture 4" descr="C:\Users\Максим\Desktop\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0"/>
            <a:ext cx="2357421" cy="2020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6357982" cy="1714512"/>
          </a:xfrm>
        </p:spPr>
        <p:txBody>
          <a:bodyPr>
            <a:noAutofit/>
          </a:bodyPr>
          <a:lstStyle/>
          <a:p>
            <a:r>
              <a:rPr lang="ru-RU" sz="3600" dirty="0" smtClean="0"/>
              <a:t> Увеличение туристического потока </a:t>
            </a:r>
            <a:br>
              <a:rPr lang="ru-RU" sz="3600" dirty="0" smtClean="0"/>
            </a:br>
            <a:r>
              <a:rPr lang="ru-RU" sz="3600" dirty="0" smtClean="0"/>
              <a:t>в Златоустовском городском округе</a:t>
            </a:r>
            <a:br>
              <a:rPr lang="ru-RU" sz="3600" dirty="0" smtClean="0"/>
            </a:br>
            <a:r>
              <a:rPr lang="ru-RU" sz="3600" dirty="0" smtClean="0"/>
              <a:t>по данным Центра туризма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0" t="12775" b="14482"/>
          <a:stretch>
            <a:fillRect/>
          </a:stretch>
        </p:blipFill>
        <p:spPr>
          <a:xfrm>
            <a:off x="428596" y="2285992"/>
            <a:ext cx="7929618" cy="4369401"/>
          </a:xfrm>
          <a:prstGeom prst="rect">
            <a:avLst/>
          </a:prstGeom>
        </p:spPr>
      </p:pic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1" cy="2020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71613"/>
            <a:ext cx="7786742" cy="2071702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Перспективная специальность «ТУРИЗМ»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42852"/>
            <a:ext cx="2500938" cy="21431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123" y="-24"/>
            <a:ext cx="2500909" cy="21431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6744443" cy="12430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572132" y="1571612"/>
            <a:ext cx="4000528" cy="5000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1071538" y="4429132"/>
            <a:ext cx="6429420" cy="242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/>
              <a:t>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b="1" dirty="0" smtClean="0"/>
              <a:t>Мы находимся по адресу:</a:t>
            </a:r>
            <a:br>
              <a:rPr lang="ru-RU" sz="2600" b="1" dirty="0" smtClean="0"/>
            </a:br>
            <a:r>
              <a:rPr lang="ru-RU" sz="2600" b="1" dirty="0" smtClean="0"/>
              <a:t>г. </a:t>
            </a:r>
            <a:r>
              <a:rPr lang="ru-RU" sz="2600" b="1" dirty="0" err="1" smtClean="0"/>
              <a:t>Златоуст,ул</a:t>
            </a:r>
            <a:r>
              <a:rPr lang="ru-RU" sz="2600" b="1" dirty="0" smtClean="0"/>
              <a:t>. Карла Маркса, 37Б</a:t>
            </a:r>
            <a:br>
              <a:rPr lang="ru-RU" sz="2600" b="1" dirty="0" smtClean="0"/>
            </a:br>
            <a:r>
              <a:rPr lang="ru-RU" sz="2600" b="1" dirty="0" smtClean="0"/>
              <a:t>тел. +7 (3513) 790-780</a:t>
            </a:r>
            <a:endParaRPr lang="ru-RU" sz="2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285860"/>
            <a:ext cx="4905409" cy="36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904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Отрасль туризма в Златоусте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0100" y="1857364"/>
          <a:ext cx="648813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13"/>
                <a:gridCol w="2849818"/>
              </a:tblGrid>
              <a:tr h="46601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Объекты </a:t>
                      </a:r>
                      <a:endParaRPr lang="ru-RU" sz="3200" b="1" dirty="0"/>
                    </a:p>
                  </a:txBody>
                  <a:tcPr marL="72408" marR="72408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Количество </a:t>
                      </a:r>
                      <a:endParaRPr lang="ru-RU" sz="3200" b="1" dirty="0"/>
                    </a:p>
                  </a:txBody>
                  <a:tcPr marL="72408" marR="72408"/>
                </a:tc>
              </a:tr>
              <a:tr h="1250869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Туристические достопримечательности</a:t>
                      </a:r>
                      <a:endParaRPr lang="ru-RU" sz="3200" b="1" dirty="0"/>
                    </a:p>
                  </a:txBody>
                  <a:tcPr marL="72408" marR="72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13</a:t>
                      </a:r>
                      <a:endParaRPr lang="ru-RU" sz="3200" b="1" dirty="0"/>
                    </a:p>
                  </a:txBody>
                  <a:tcPr marL="72408" marR="72408" anchor="ctr"/>
                </a:tc>
              </a:tr>
              <a:tr h="858439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Гостиницы </a:t>
                      </a:r>
                    </a:p>
                    <a:p>
                      <a:endParaRPr lang="ru-RU" sz="3200" b="1" dirty="0"/>
                    </a:p>
                  </a:txBody>
                  <a:tcPr marL="72408" marR="72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17 </a:t>
                      </a:r>
                      <a:endParaRPr lang="ru-RU" sz="3200" b="1" dirty="0"/>
                    </a:p>
                  </a:txBody>
                  <a:tcPr marL="72408" marR="72408" anchor="ctr"/>
                </a:tc>
              </a:tr>
              <a:tr h="1250869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Туристические агентства</a:t>
                      </a:r>
                    </a:p>
                    <a:p>
                      <a:endParaRPr lang="ru-RU" sz="3200" b="1" dirty="0"/>
                    </a:p>
                  </a:txBody>
                  <a:tcPr marL="72408" marR="72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</a:t>
                      </a:r>
                      <a:endParaRPr lang="ru-RU" sz="3200" b="1" dirty="0"/>
                    </a:p>
                  </a:txBody>
                  <a:tcPr marL="72408" marR="72408" anchor="ctr"/>
                </a:tc>
              </a:tr>
            </a:tbl>
          </a:graphicData>
        </a:graphic>
      </p:graphicFrame>
      <p:pic>
        <p:nvPicPr>
          <p:cNvPr id="7" name="Picture 4" descr="C:\Users\Максим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183" y="0"/>
            <a:ext cx="2250816" cy="19288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«Туризм»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7488832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Срок обучения после 9 класса 2 года 10 мес.</a:t>
            </a:r>
          </a:p>
          <a:p>
            <a:pPr marL="0" indent="0">
              <a:buNone/>
            </a:pPr>
            <a:r>
              <a:rPr lang="ru-RU" sz="2200" dirty="0" smtClean="0"/>
              <a:t>Список возможных должностей после выпуска: </a:t>
            </a:r>
          </a:p>
          <a:p>
            <a:pPr marL="0" indent="0">
              <a:buNone/>
            </a:pPr>
            <a:r>
              <a:rPr lang="ru-RU" sz="2200" dirty="0" smtClean="0"/>
              <a:t>Туроператор </a:t>
            </a:r>
            <a:br>
              <a:rPr lang="ru-RU" sz="2200" dirty="0" smtClean="0"/>
            </a:br>
            <a:r>
              <a:rPr lang="ru-RU" sz="2200" dirty="0" smtClean="0"/>
              <a:t>Экскурсовод </a:t>
            </a:r>
            <a:br>
              <a:rPr lang="ru-RU" sz="2200" dirty="0" smtClean="0"/>
            </a:br>
            <a:r>
              <a:rPr lang="ru-RU" sz="2200" dirty="0" smtClean="0"/>
              <a:t>Администратор гостиницы</a:t>
            </a:r>
            <a:br>
              <a:rPr lang="ru-RU" sz="2200" dirty="0" smtClean="0"/>
            </a:br>
            <a:r>
              <a:rPr lang="ru-RU" sz="2200" dirty="0" smtClean="0"/>
              <a:t>Менеджер по туризму </a:t>
            </a:r>
            <a:br>
              <a:rPr lang="ru-RU" sz="2200" dirty="0" smtClean="0"/>
            </a:br>
            <a:r>
              <a:rPr lang="ru-RU" sz="2200" dirty="0" smtClean="0"/>
              <a:t>Организатор досуга</a:t>
            </a:r>
            <a:br>
              <a:rPr lang="ru-RU" sz="2200" dirty="0" smtClean="0"/>
            </a:br>
            <a:r>
              <a:rPr lang="ru-RU" sz="2200" dirty="0" smtClean="0"/>
              <a:t>Аниматор </a:t>
            </a:r>
            <a:br>
              <a:rPr lang="ru-RU" sz="2200" dirty="0" smtClean="0"/>
            </a:br>
            <a:r>
              <a:rPr lang="ru-RU" sz="2200" dirty="0" smtClean="0"/>
              <a:t>Гид – переводчик</a:t>
            </a:r>
            <a:br>
              <a:rPr lang="ru-RU" sz="2200" dirty="0" smtClean="0"/>
            </a:br>
            <a:r>
              <a:rPr lang="ru-RU" sz="2200" dirty="0" smtClean="0"/>
              <a:t>специалиста в сфере туризма </a:t>
            </a:r>
            <a:br>
              <a:rPr lang="ru-RU" sz="2200" dirty="0" smtClean="0"/>
            </a:br>
            <a:r>
              <a:rPr lang="ru-RU" sz="2200" dirty="0" smtClean="0"/>
              <a:t>специалиста в сфере гостиничного дела </a:t>
            </a:r>
            <a:br>
              <a:rPr lang="ru-RU" sz="2200" dirty="0" smtClean="0"/>
            </a:br>
            <a:r>
              <a:rPr lang="ru-RU" sz="2200" dirty="0" smtClean="0"/>
              <a:t>специалиста в сфере менеджмента и маркетинга туризма </a:t>
            </a:r>
            <a:br>
              <a:rPr lang="ru-RU" sz="2200" dirty="0" smtClean="0"/>
            </a:br>
            <a:r>
              <a:rPr lang="ru-RU" sz="2200" dirty="0" smtClean="0"/>
              <a:t>специалиста в сфере экономики туристической индустрии </a:t>
            </a:r>
            <a:br>
              <a:rPr lang="ru-RU" sz="2200" dirty="0" smtClean="0"/>
            </a:br>
            <a:r>
              <a:rPr lang="ru-RU" sz="2200" dirty="0" smtClean="0"/>
              <a:t>специалиста в сфере туристского сервиса </a:t>
            </a:r>
            <a:br>
              <a:rPr lang="ru-RU" sz="2200" dirty="0" smtClean="0"/>
            </a:br>
            <a:r>
              <a:rPr lang="ru-RU" sz="2200" dirty="0" smtClean="0"/>
              <a:t>Администратор гостиницы          </a:t>
            </a:r>
            <a:br>
              <a:rPr lang="ru-RU" sz="2200" dirty="0" smtClean="0"/>
            </a:br>
            <a:r>
              <a:rPr lang="ru-RU" sz="2200" dirty="0" smtClean="0"/>
              <a:t>Менеджер ресторана </a:t>
            </a:r>
            <a:br>
              <a:rPr lang="ru-RU" sz="2200" dirty="0" smtClean="0"/>
            </a:br>
            <a:r>
              <a:rPr lang="ru-RU" sz="2200" dirty="0" smtClean="0"/>
              <a:t>Менеджер гостиничного сервиса</a:t>
            </a:r>
          </a:p>
          <a:p>
            <a:endParaRPr lang="ru-RU" dirty="0"/>
          </a:p>
        </p:txBody>
      </p:sp>
      <p:pic>
        <p:nvPicPr>
          <p:cNvPr id="4" name="Picture 4" descr="C:\Users\Максим\Desktop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183" y="0"/>
            <a:ext cx="2250816" cy="19288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869227" cy="1023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Студенты принимают  участвуют в городских мероприятиях и акциях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pp.userapi.com/c841021/v841021393/4c830/_yCjv7auM-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167331" cy="46254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3400"/>
            <a:ext cx="6173308" cy="87937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 городская  акция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2428868"/>
            <a:ext cx="5402711" cy="3600400"/>
          </a:xfrm>
          <a:prstGeom prst="rect">
            <a:avLst/>
          </a:prstGeom>
        </p:spPr>
      </p:pic>
      <p:pic>
        <p:nvPicPr>
          <p:cNvPr id="5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6548" y="0"/>
            <a:ext cx="2167451" cy="18573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33400"/>
            <a:ext cx="6317894" cy="87937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 городская  акция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«СТОП ВИЧ/ СПИД»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2571744"/>
            <a:ext cx="4824536" cy="3618402"/>
          </a:xfrm>
          <a:prstGeom prst="rect">
            <a:avLst/>
          </a:prstGeom>
        </p:spPr>
      </p:pic>
      <p:pic>
        <p:nvPicPr>
          <p:cNvPr id="5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454" y="0"/>
            <a:ext cx="2417545" cy="2071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1" y="533400"/>
            <a:ext cx="6416323" cy="735360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«Злата- горка»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857364"/>
            <a:ext cx="6646147" cy="4429034"/>
          </a:xfrm>
          <a:prstGeom prst="rect">
            <a:avLst/>
          </a:prstGeom>
        </p:spPr>
      </p:pic>
      <p:pic>
        <p:nvPicPr>
          <p:cNvPr id="5" name="Picture 4" descr="C:\Users\Максим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183" y="0"/>
            <a:ext cx="2250816" cy="19288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311</Words>
  <Application>Microsoft Office PowerPoint</Application>
  <PresentationFormat>Экран (4:3)</PresentationFormat>
  <Paragraphs>69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Тема1</vt:lpstr>
      <vt:lpstr>          </vt:lpstr>
      <vt:lpstr>Глава ЗГО В.А. Жилин рекомендовал   подготовку кадров в сфере туризма</vt:lpstr>
      <vt:lpstr> Увеличение туристического потока  в Златоустовском городском округе по данным Центра туризма </vt:lpstr>
      <vt:lpstr>Отрасль туризма в Златоусте</vt:lpstr>
      <vt:lpstr>Специальность «Туризм»</vt:lpstr>
      <vt:lpstr>Студенты принимают  участвуют в городских мероприятиях и акциях</vt:lpstr>
      <vt:lpstr>Социальная  городская  акция «За СВЕТись!»</vt:lpstr>
      <vt:lpstr>Социальная  городская  акция «СТОП ВИЧ/ СПИД»</vt:lpstr>
      <vt:lpstr>Фестиваль «Злата- горка»</vt:lpstr>
      <vt:lpstr> Фестиваль «Крылья 2017»</vt:lpstr>
      <vt:lpstr>Студенты  проходят  практику   на туристических объектах города</vt:lpstr>
      <vt:lpstr>Первая  школа  экотуризма   «Веселая  мельница»                  </vt:lpstr>
      <vt:lpstr>Культурный  комплекс  "Башня - колокольня с часовней святителя Иоанна Златоуста"</vt:lpstr>
      <vt:lpstr>«ОружейникЪ Парк»</vt:lpstr>
      <vt:lpstr>Туристические агентства города     </vt:lpstr>
      <vt:lpstr>Центр развития туризма  ЗГО</vt:lpstr>
      <vt:lpstr> Оружейная слобода «АиРовка»</vt:lpstr>
      <vt:lpstr>                   НП «Таганай»</vt:lpstr>
      <vt:lpstr>Участие в международной     выставке  «Лето-2018» в                        г. Екатеринбурге</vt:lpstr>
      <vt:lpstr>Студенческое туристическое агентство ЗТТиЭ «Золотой конек»</vt:lpstr>
      <vt:lpstr>Бизнес – план « Студенческое туристическое агентство»  </vt:lpstr>
      <vt:lpstr>Экскурсия на трамвае</vt:lpstr>
      <vt:lpstr>Квесты  для  дошкольников</vt:lpstr>
      <vt:lpstr>Экскурсия по Площади  III  Интернационала</vt:lpstr>
      <vt:lpstr> Передвижная выставка «Златоуст в фокусе                                             Прокудина – Горского»</vt:lpstr>
      <vt:lpstr>Городской конкурс «Юный Гид»    Победители:</vt:lpstr>
      <vt:lpstr>Участвуем в областных и всероссийских конкурсах</vt:lpstr>
      <vt:lpstr>Разрабатываем проекты в сфере туризма:</vt:lpstr>
      <vt:lpstr>Информация о нас :</vt:lpstr>
      <vt:lpstr>          Перспективная специальность «ТУРИЗМ»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Перспективная специальность «ТУРИЗМ»</dc:title>
  <dc:creator>1</dc:creator>
  <cp:lastModifiedBy>1</cp:lastModifiedBy>
  <cp:revision>16</cp:revision>
  <dcterms:created xsi:type="dcterms:W3CDTF">2018-03-11T08:24:39Z</dcterms:created>
  <dcterms:modified xsi:type="dcterms:W3CDTF">2018-04-09T16:42:27Z</dcterms:modified>
</cp:coreProperties>
</file>