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6" r:id="rId5"/>
    <p:sldId id="265" r:id="rId6"/>
    <p:sldId id="264" r:id="rId7"/>
    <p:sldId id="262" r:id="rId8"/>
    <p:sldId id="263" r:id="rId9"/>
    <p:sldId id="260" r:id="rId10"/>
    <p:sldId id="261" r:id="rId11"/>
    <p:sldId id="267" r:id="rId12"/>
    <p:sldId id="272" r:id="rId13"/>
    <p:sldId id="271" r:id="rId14"/>
    <p:sldId id="268" r:id="rId15"/>
    <p:sldId id="270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4E11ED-2E70-45B0-9FA0-C06A59C78BBA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C00296-C62C-43A3-959D-050F0F82D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E11ED-2E70-45B0-9FA0-C06A59C78BBA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00296-C62C-43A3-959D-050F0F82D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E11ED-2E70-45B0-9FA0-C06A59C78BBA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00296-C62C-43A3-959D-050F0F82D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E11ED-2E70-45B0-9FA0-C06A59C78BBA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00296-C62C-43A3-959D-050F0F82DD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E11ED-2E70-45B0-9FA0-C06A59C78BBA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00296-C62C-43A3-959D-050F0F82DD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E11ED-2E70-45B0-9FA0-C06A59C78BBA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00296-C62C-43A3-959D-050F0F82DD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E11ED-2E70-45B0-9FA0-C06A59C78BBA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00296-C62C-43A3-959D-050F0F82D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E11ED-2E70-45B0-9FA0-C06A59C78BBA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00296-C62C-43A3-959D-050F0F82DD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E11ED-2E70-45B0-9FA0-C06A59C78BBA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00296-C62C-43A3-959D-050F0F82D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64E11ED-2E70-45B0-9FA0-C06A59C78BBA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00296-C62C-43A3-959D-050F0F82D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4E11ED-2E70-45B0-9FA0-C06A59C78BBA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C00296-C62C-43A3-959D-050F0F82DD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64E11ED-2E70-45B0-9FA0-C06A59C78BBA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CC00296-C62C-43A3-959D-050F0F82D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000108"/>
            <a:ext cx="8358246" cy="2868168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Книги для будущих профессионалов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3929066"/>
            <a:ext cx="4572032" cy="1071570"/>
          </a:xfrm>
        </p:spPr>
        <p:txBody>
          <a:bodyPr>
            <a:normAutofit fontScale="77500" lnSpcReduction="20000"/>
          </a:bodyPr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Библиотека ГБОУ ПОО «Златоустовский техникум технологий и экономики»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572140"/>
            <a:ext cx="487564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Cambria" pitchFamily="18" charset="0"/>
              </a:rPr>
              <a:t>23.02.03 Техническое обслуживание и ремонт автомобильного транспорта</a:t>
            </a:r>
            <a:endParaRPr lang="ru-RU" sz="3200" dirty="0">
              <a:solidFill>
                <a:srgbClr val="FFFF00"/>
              </a:solidFill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3000">
            <a:off x="155146" y="6157362"/>
            <a:ext cx="1575921" cy="3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1714488"/>
            <a:ext cx="171448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smtClean="0"/>
              <a:t>Организация сервисного обслуживания легковых автомобилей : учеб. пособие / Е.Л. Савич, М.М. </a:t>
            </a:r>
            <a:r>
              <a:rPr lang="ru-RU" sz="800" dirty="0" err="1" smtClean="0"/>
              <a:t>Болбас</a:t>
            </a:r>
            <a:r>
              <a:rPr lang="ru-RU" sz="800" dirty="0" smtClean="0"/>
              <a:t>, А.С. </a:t>
            </a:r>
            <a:r>
              <a:rPr lang="ru-RU" sz="800" dirty="0" err="1" smtClean="0"/>
              <a:t>Сай</a:t>
            </a:r>
            <a:r>
              <a:rPr lang="ru-RU" sz="800" dirty="0" smtClean="0"/>
              <a:t> ; под ред. Е.Л. Савича. — Минск : Новое знание ; М. : ИНФРА-М, 2017. — 160 с. : ил.</a:t>
            </a:r>
            <a:endParaRPr lang="ru-RU" sz="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3357562"/>
            <a:ext cx="1714512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smtClean="0"/>
              <a:t>Диагностирование автомобилей. Практикум : учеб. пособие / А.Н. </a:t>
            </a:r>
            <a:r>
              <a:rPr lang="ru-RU" sz="800" dirty="0" err="1" smtClean="0"/>
              <a:t>Карташевич</a:t>
            </a:r>
            <a:r>
              <a:rPr lang="ru-RU" sz="800" dirty="0" smtClean="0"/>
              <a:t> [и др.] ; под ред. А.Н. </a:t>
            </a:r>
            <a:r>
              <a:rPr lang="ru-RU" sz="800" dirty="0" err="1" smtClean="0"/>
              <a:t>Карташевича</a:t>
            </a:r>
            <a:r>
              <a:rPr lang="ru-RU" sz="800" dirty="0" smtClean="0"/>
              <a:t>. — Минск : Новое знание ; М. : ИНФРА-М, 2017. — 208 с. : ил. </a:t>
            </a:r>
            <a:endParaRPr lang="ru-RU" sz="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1500174"/>
            <a:ext cx="185738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smtClean="0"/>
              <a:t>Датчики автомобильных электронных систем управления и диагностического оборудования : учеб. пособие / В.А. </a:t>
            </a:r>
            <a:r>
              <a:rPr lang="ru-RU" sz="800" dirty="0" err="1" smtClean="0"/>
              <a:t>Набоких</a:t>
            </a:r>
            <a:r>
              <a:rPr lang="ru-RU" sz="800" dirty="0" smtClean="0"/>
              <a:t>. — М. : ФОРУМ : ИНФРА-М, 2017. — 239 с.</a:t>
            </a:r>
            <a:endParaRPr lang="ru-RU" sz="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00430" y="5429264"/>
            <a:ext cx="164307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err="1" smtClean="0"/>
              <a:t>Стуканов</a:t>
            </a:r>
            <a:r>
              <a:rPr lang="ru-RU" sz="800" dirty="0" smtClean="0"/>
              <a:t> В.А. Устройство автомобилей : учеб. пособие / В.А. </a:t>
            </a:r>
            <a:r>
              <a:rPr lang="ru-RU" sz="800" dirty="0" err="1" smtClean="0"/>
              <a:t>Стуканов</a:t>
            </a:r>
            <a:r>
              <a:rPr lang="ru-RU" sz="800" dirty="0" smtClean="0"/>
              <a:t>, К.Н. Леонтьев. — М. : ИД «ФОРУМ» : ИНФРА-М, 2017. — 496 с.</a:t>
            </a:r>
            <a:endParaRPr lang="ru-RU" sz="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86644" y="5214950"/>
            <a:ext cx="164307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smtClean="0"/>
              <a:t>Техническое обслуживание автомобилей зарубежного производства: Учебное пособие / </a:t>
            </a:r>
            <a:r>
              <a:rPr lang="ru-RU" sz="800" dirty="0" err="1" smtClean="0"/>
              <a:t>Туревский</a:t>
            </a:r>
            <a:r>
              <a:rPr lang="ru-RU" sz="800" dirty="0" smtClean="0"/>
              <a:t> И.С. - М.:ИД ФОРУМ, НИЦ ИНФРА-М, 2016. - 208 с.</a:t>
            </a:r>
            <a:endParaRPr lang="ru-RU" sz="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286644" y="1285860"/>
            <a:ext cx="1714512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smtClean="0"/>
              <a:t>Диагностика электрооборудования автомобилей и тракторов: Учебное пособие / В.А. </a:t>
            </a:r>
            <a:r>
              <a:rPr lang="ru-RU" sz="800" dirty="0" err="1" smtClean="0"/>
              <a:t>Набоких</a:t>
            </a:r>
            <a:r>
              <a:rPr lang="ru-RU" sz="800" dirty="0" smtClean="0"/>
              <a:t>. - 2-e изд. - М.: Форум: НИЦ ИНФРА-М, 2015. - 288 с</a:t>
            </a:r>
            <a:endParaRPr lang="ru-RU" sz="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357818" y="3357562"/>
            <a:ext cx="150019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smtClean="0"/>
              <a:t>Электрооборудование автомобилей : учеб. пособие / И.С. </a:t>
            </a:r>
            <a:r>
              <a:rPr lang="ru-RU" sz="800" dirty="0" err="1" smtClean="0"/>
              <a:t>Туревский</a:t>
            </a:r>
            <a:r>
              <a:rPr lang="ru-RU" sz="800" dirty="0" smtClean="0"/>
              <a:t>, В.Б. Соков, Ю.Н. Калинин. — М. : ИД «ФОРУМ» : ИНФРА-М, 2015. — 368 с.</a:t>
            </a:r>
            <a:endParaRPr lang="ru-RU" sz="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571744"/>
            <a:ext cx="1476372" cy="22145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000372"/>
            <a:ext cx="1357290" cy="20834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1061545"/>
            <a:ext cx="1357322" cy="21309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4643446"/>
            <a:ext cx="1357322" cy="20156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2357430"/>
            <a:ext cx="1495482" cy="23479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7884" y="1285859"/>
            <a:ext cx="1285884" cy="19481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70" y="4429132"/>
            <a:ext cx="1500198" cy="22502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Click="0"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7" grpId="0" animBg="1"/>
      <p:bldP spid="9" grpId="0" animBg="1"/>
      <p:bldP spid="11" grpId="0" animBg="1"/>
      <p:bldP spid="13" grpId="0" animBg="1"/>
      <p:bldP spid="2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Cambria" pitchFamily="18" charset="0"/>
              </a:rPr>
              <a:t>43.02.10 Туризм</a:t>
            </a:r>
            <a:endParaRPr lang="ru-RU" sz="3200" dirty="0">
              <a:solidFill>
                <a:srgbClr val="FFFF00"/>
              </a:solidFill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3000">
            <a:off x="155146" y="6157362"/>
            <a:ext cx="1575921" cy="3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1214422"/>
            <a:ext cx="171448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smtClean="0"/>
              <a:t>Технология и организация предприятия туризма : учебник / В.П. Орловская ; под ред. проф., </a:t>
            </a:r>
            <a:r>
              <a:rPr lang="ru-RU" sz="800" dirty="0" err="1" smtClean="0"/>
              <a:t>засл</a:t>
            </a:r>
            <a:r>
              <a:rPr lang="ru-RU" sz="800" dirty="0" smtClean="0"/>
              <a:t>. </a:t>
            </a:r>
            <a:r>
              <a:rPr lang="ru-RU" sz="800" dirty="0" err="1" smtClean="0"/>
              <a:t>раб-ка</a:t>
            </a:r>
            <a:r>
              <a:rPr lang="ru-RU" sz="800" dirty="0" smtClean="0"/>
              <a:t> высшей школы Российской Федерации Е.И. Богданова. — М. : ИНФРА-М, 2017. — 176 с.</a:t>
            </a:r>
            <a:endParaRPr lang="ru-RU" sz="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3214686"/>
            <a:ext cx="150019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smtClean="0"/>
              <a:t>Технология и организация ресторанного бизнеса и питания туристов : учебник / С.А. </a:t>
            </a:r>
            <a:r>
              <a:rPr lang="ru-RU" sz="800" dirty="0" err="1" smtClean="0"/>
              <a:t>Быстров</a:t>
            </a:r>
            <a:r>
              <a:rPr lang="ru-RU" sz="800" dirty="0" smtClean="0"/>
              <a:t>. — М. : ИНФРА-М, 2017. — 536 с.</a:t>
            </a:r>
            <a:endParaRPr lang="ru-RU" sz="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1214422"/>
            <a:ext cx="171451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smtClean="0"/>
              <a:t>Экономика отрасли: туризм: Учебное пособие / </a:t>
            </a:r>
            <a:r>
              <a:rPr lang="ru-RU" sz="800" dirty="0" err="1" smtClean="0"/>
              <a:t>Замедлина</a:t>
            </a:r>
            <a:r>
              <a:rPr lang="ru-RU" sz="800" dirty="0" smtClean="0"/>
              <a:t> Е.А., Козырева О.Н. - М.: </a:t>
            </a:r>
            <a:r>
              <a:rPr lang="ru-RU" sz="800" dirty="0" err="1" smtClean="0"/>
              <a:t>Альфа-М</a:t>
            </a:r>
            <a:r>
              <a:rPr lang="ru-RU" sz="800" dirty="0" smtClean="0"/>
              <a:t>, НИЦ ИНФРА-М, 2016. - 204 с.</a:t>
            </a:r>
            <a:endParaRPr lang="ru-RU" sz="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00430" y="5072074"/>
            <a:ext cx="164307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smtClean="0"/>
              <a:t>Стандартизация и контроль качества туристских услуг: Учебное пособие / О.М. Пахомова. - М.: НИЦ ИНФРА-М, 2016. - 135 с.</a:t>
            </a:r>
            <a:endParaRPr lang="ru-RU" sz="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86644" y="5500702"/>
            <a:ext cx="164307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smtClean="0"/>
              <a:t>Туристический комплекс России: тенденции, риски, перспективы : монография / А.О. Овчаров. — М. : ИНФРА-М, 2017. — 280 с.</a:t>
            </a:r>
            <a:endParaRPr lang="ru-RU" sz="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286644" y="1071546"/>
            <a:ext cx="171451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smtClean="0"/>
              <a:t>Организация транспортного обслуживания в туризме: Учебное пособие/Докторов А. В., Мышкина О. Е. - М.:ИНФРА-М,2016. - 208 с.</a:t>
            </a:r>
            <a:endParaRPr lang="ru-RU" sz="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500694" y="3286124"/>
            <a:ext cx="150019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smtClean="0"/>
              <a:t>География туризма : учеб. пособие / М.В. Асташкина, О.Н. Козырева, А.С. Кусков, А.А. </a:t>
            </a:r>
            <a:r>
              <a:rPr lang="ru-RU" sz="800" dirty="0" err="1" smtClean="0"/>
              <a:t>Санинская</a:t>
            </a:r>
            <a:r>
              <a:rPr lang="ru-RU" sz="800" dirty="0" smtClean="0"/>
              <a:t>. –М. : </a:t>
            </a:r>
            <a:r>
              <a:rPr lang="ru-RU" sz="800" dirty="0" err="1" smtClean="0"/>
              <a:t>АльфаМ</a:t>
            </a:r>
            <a:r>
              <a:rPr lang="ru-RU" sz="800" dirty="0" smtClean="0"/>
              <a:t> : ИНФРАМ, 2017. – 430 с. : ил. </a:t>
            </a:r>
            <a:endParaRPr lang="ru-RU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86058"/>
            <a:ext cx="1492858" cy="23288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642918"/>
            <a:ext cx="1428760" cy="22431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4500570"/>
            <a:ext cx="1490731" cy="21764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714356"/>
            <a:ext cx="1571636" cy="23967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4429132"/>
            <a:ext cx="1500198" cy="22502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3299" y="2214554"/>
            <a:ext cx="1524011" cy="22860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6644" y="2143116"/>
            <a:ext cx="1643074" cy="25878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Click="0"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7" grpId="0" animBg="1"/>
      <p:bldP spid="9" grpId="0" animBg="1"/>
      <p:bldP spid="11" grpId="0" animBg="1"/>
      <p:bldP spid="13" grpId="0" animBg="1"/>
      <p:bldP spid="21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Cambria" pitchFamily="18" charset="0"/>
              </a:rPr>
              <a:t>08.02.01 Строительство и эксплуатация зданий и сооружений</a:t>
            </a:r>
            <a:endParaRPr lang="ru-RU" sz="3200" dirty="0">
              <a:solidFill>
                <a:srgbClr val="FFFF00"/>
              </a:solidFill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3000">
            <a:off x="155146" y="6157362"/>
            <a:ext cx="1575921" cy="3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1714488"/>
            <a:ext cx="171448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smtClean="0"/>
              <a:t>Экономика отрасли (строительство) : учебник / В.В. Акимов, А.Г. Герасимова, Т.Н. Макарова, В.Ф. Мерзляков, К.А. </a:t>
            </a:r>
            <a:r>
              <a:rPr lang="ru-RU" sz="800" dirty="0" err="1" smtClean="0"/>
              <a:t>Огай</a:t>
            </a:r>
            <a:r>
              <a:rPr lang="ru-RU" sz="800" dirty="0" smtClean="0"/>
              <a:t>. — 2-е изд. — М. : ИНФРА-М, 2017. — 300 с.</a:t>
            </a:r>
            <a:endParaRPr lang="ru-RU" sz="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3357562"/>
            <a:ext cx="171451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smtClean="0"/>
              <a:t>Производственный менеджмент в строительстве: Учебник / </a:t>
            </a:r>
            <a:r>
              <a:rPr lang="ru-RU" sz="800" dirty="0" err="1" smtClean="0"/>
              <a:t>Михненков</a:t>
            </a:r>
            <a:r>
              <a:rPr lang="ru-RU" sz="800" dirty="0" smtClean="0"/>
              <a:t> О.В., Шемякина Т.Ю., </a:t>
            </a:r>
            <a:r>
              <a:rPr lang="ru-RU" sz="800" dirty="0" err="1" smtClean="0"/>
              <a:t>Коготкова</a:t>
            </a:r>
            <a:r>
              <a:rPr lang="ru-RU" sz="800" dirty="0" smtClean="0"/>
              <a:t> И.З. и др. - М.: НИЦ ИНФРА-М, 2016. - 352 с.</a:t>
            </a:r>
            <a:endParaRPr lang="ru-RU" sz="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1500174"/>
            <a:ext cx="185738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smtClean="0"/>
              <a:t>Строительные конструкции. Расчет и проектирование: Учебник / </a:t>
            </a:r>
            <a:r>
              <a:rPr lang="ru-RU" sz="800" dirty="0" err="1" smtClean="0"/>
              <a:t>Сетков</a:t>
            </a:r>
            <a:r>
              <a:rPr lang="ru-RU" sz="800" dirty="0" smtClean="0"/>
              <a:t> В.И., Сербин Е.П., - 3-е изд., доп. и </a:t>
            </a:r>
            <a:r>
              <a:rPr lang="ru-RU" sz="800" dirty="0" err="1" smtClean="0"/>
              <a:t>испр</a:t>
            </a:r>
            <a:r>
              <a:rPr lang="ru-RU" sz="800" dirty="0" smtClean="0"/>
              <a:t>. - М.:НИЦ ИНФРА-М, 2016. - 444 с.:</a:t>
            </a:r>
            <a:endParaRPr lang="ru-RU" sz="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14744" y="5286388"/>
            <a:ext cx="1643074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smtClean="0"/>
              <a:t>Современные методы организации предпринимательской деятельности в строительстве: Учебник / </a:t>
            </a:r>
            <a:r>
              <a:rPr lang="ru-RU" sz="800" dirty="0" err="1" smtClean="0"/>
              <a:t>Юденко</a:t>
            </a:r>
            <a:r>
              <a:rPr lang="ru-RU" sz="800" dirty="0" smtClean="0"/>
              <a:t> М.Н. - М.: ИЦ РИОР, НИЦ ИНФРА-М, 2016. - 296 с.</a:t>
            </a:r>
            <a:endParaRPr lang="ru-RU" sz="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86644" y="5214950"/>
            <a:ext cx="164307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smtClean="0"/>
              <a:t>Организация строительства. Календарное и сетевое планирование: Учебное пособие / Михайлов А.Ю. - </a:t>
            </a:r>
            <a:r>
              <a:rPr lang="ru-RU" sz="800" dirty="0" err="1" smtClean="0"/>
              <a:t>Вологда:Инфра-Инженерия</a:t>
            </a:r>
            <a:r>
              <a:rPr lang="ru-RU" sz="800" dirty="0" smtClean="0"/>
              <a:t>, 2016. - 296 с.</a:t>
            </a:r>
            <a:endParaRPr lang="ru-RU" sz="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286644" y="1285860"/>
            <a:ext cx="171451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smtClean="0"/>
              <a:t>Технология бетонных работ: Учебное пособие/</a:t>
            </a:r>
            <a:r>
              <a:rPr lang="ru-RU" sz="800" dirty="0" err="1" smtClean="0"/>
              <a:t>Стаценко</a:t>
            </a:r>
            <a:r>
              <a:rPr lang="ru-RU" sz="800" dirty="0" smtClean="0"/>
              <a:t> А.С. - М.: Форум, НИЦ ИНФРА-М, 2015. - 224 с.</a:t>
            </a:r>
            <a:endParaRPr lang="ru-RU" sz="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357818" y="3357562"/>
            <a:ext cx="178595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smtClean="0"/>
              <a:t>Инновации в строительстве: организация и управление: Учебно-практическое пособие / </a:t>
            </a:r>
            <a:r>
              <a:rPr lang="ru-RU" sz="800" dirty="0" err="1" smtClean="0"/>
              <a:t>Уськов</a:t>
            </a:r>
            <a:r>
              <a:rPr lang="ru-RU" sz="800" dirty="0" smtClean="0"/>
              <a:t> В.В. - </a:t>
            </a:r>
            <a:r>
              <a:rPr lang="ru-RU" sz="800" dirty="0" err="1" smtClean="0"/>
              <a:t>Вологда:Инфра-Инженерия</a:t>
            </a:r>
            <a:r>
              <a:rPr lang="ru-RU" sz="800" dirty="0" smtClean="0"/>
              <a:t>, 2016. - 342 с.</a:t>
            </a:r>
            <a:endParaRPr lang="ru-RU" sz="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928934"/>
            <a:ext cx="1555548" cy="23955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069870"/>
            <a:ext cx="1428760" cy="21931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4500570"/>
            <a:ext cx="1524004" cy="21793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1071546"/>
            <a:ext cx="1524004" cy="21869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4357694"/>
            <a:ext cx="1571636" cy="22710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58081" y="2357430"/>
            <a:ext cx="1571655" cy="23574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14744" y="2643182"/>
            <a:ext cx="1643074" cy="21359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Click="0"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7" grpId="0" animBg="1"/>
      <p:bldP spid="9" grpId="0" animBg="1"/>
      <p:bldP spid="11" grpId="0" animBg="1"/>
      <p:bldP spid="13" grpId="0" animBg="1"/>
      <p:bldP spid="21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Cambria" pitchFamily="18" charset="0"/>
              </a:rPr>
              <a:t>09.02.03 Программирование в компьютерных системах</a:t>
            </a:r>
            <a:endParaRPr lang="ru-RU" sz="3200" dirty="0">
              <a:solidFill>
                <a:srgbClr val="FFFF00"/>
              </a:solidFill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3000">
            <a:off x="155146" y="6157362"/>
            <a:ext cx="1575921" cy="3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1714488"/>
            <a:ext cx="171448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smtClean="0"/>
              <a:t>Информатика, автоматизированные информационные технологии и системы: Учебник / В.А. Гвоздева. - М.: ИД ФОРУМ: НИЦ ИНФРА-М, 2015. - 544 с.: ил.</a:t>
            </a:r>
            <a:endParaRPr lang="ru-RU" sz="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3357562"/>
            <a:ext cx="171451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smtClean="0"/>
              <a:t>Компьютерные сети: Учебное пособие / Кузин А.В., Кузин Д.А. - 4-е изд., </a:t>
            </a:r>
            <a:r>
              <a:rPr lang="ru-RU" sz="800" dirty="0" err="1" smtClean="0"/>
              <a:t>перераб</a:t>
            </a:r>
            <a:r>
              <a:rPr lang="ru-RU" sz="800" dirty="0" smtClean="0"/>
              <a:t>. и доп. - М.: Форум, НИЦ ИНФРА-М, 2016. - 192 с.</a:t>
            </a:r>
            <a:endParaRPr lang="ru-RU" sz="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1500174"/>
            <a:ext cx="171451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smtClean="0"/>
              <a:t>Численные методы и программирование: Учебное пособие / </a:t>
            </a:r>
            <a:r>
              <a:rPr lang="ru-RU" sz="800" dirty="0" err="1" smtClean="0"/>
              <a:t>Колдаев</a:t>
            </a:r>
            <a:r>
              <a:rPr lang="ru-RU" sz="800" dirty="0" smtClean="0"/>
              <a:t> В.Д.; Под ред. Гагариной Л.Г. - М.:ИД ФОРУМ, НИЦ ИНФРА-М, 2016. - 336 с.:</a:t>
            </a:r>
            <a:endParaRPr lang="ru-RU" sz="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643306" y="5286388"/>
            <a:ext cx="164307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smtClean="0"/>
              <a:t>Архитектура ЭВМ и вычислительных систем: Учебник / Н.В. Максимов, Т.Л. </a:t>
            </a:r>
            <a:r>
              <a:rPr lang="ru-RU" sz="800" dirty="0" err="1" smtClean="0"/>
              <a:t>Партыка</a:t>
            </a:r>
            <a:r>
              <a:rPr lang="ru-RU" sz="800" dirty="0" smtClean="0"/>
              <a:t>, И.И. Попов. - 5-e изд., </a:t>
            </a:r>
            <a:r>
              <a:rPr lang="ru-RU" sz="800" dirty="0" err="1" smtClean="0"/>
              <a:t>перераб</a:t>
            </a:r>
            <a:r>
              <a:rPr lang="ru-RU" sz="800" dirty="0" smtClean="0"/>
              <a:t>. и доп. - М.: Форум: НИЦ ИНФРА-М, 2015 - 512 с.: ил.</a:t>
            </a:r>
            <a:endParaRPr lang="ru-RU" sz="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143768" y="5357826"/>
            <a:ext cx="164307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smtClean="0"/>
              <a:t>Шустова Л.И. Базы данных : учебник / Л.И. Шустова, О.В. Тараканов. — М. : ИНФРА-М, 2017. — 304 с</a:t>
            </a:r>
            <a:endParaRPr lang="ru-RU" sz="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286644" y="1285860"/>
            <a:ext cx="171451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smtClean="0"/>
              <a:t>Основы проектирования баз данных: Учебное пособие / Голицына О.Л., </a:t>
            </a:r>
            <a:r>
              <a:rPr lang="ru-RU" sz="800" dirty="0" err="1" smtClean="0"/>
              <a:t>Партыка</a:t>
            </a:r>
            <a:r>
              <a:rPr lang="ru-RU" sz="800" dirty="0" smtClean="0"/>
              <a:t> Т.Л., Попов И.И., - 2-е изд. - </a:t>
            </a:r>
            <a:r>
              <a:rPr lang="ru-RU" sz="800" dirty="0" err="1" smtClean="0"/>
              <a:t>М.:Форум</a:t>
            </a:r>
            <a:r>
              <a:rPr lang="ru-RU" sz="800" dirty="0" smtClean="0"/>
              <a:t>, НИЦ ИНФРА-М, 2016. - 416 с.</a:t>
            </a:r>
            <a:endParaRPr lang="ru-RU" sz="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357818" y="3357562"/>
            <a:ext cx="1714512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smtClean="0"/>
              <a:t>Безопасность и управление доступом в информационных системах: учебное пособие / Васильков А.В., Васильков И.А. - </a:t>
            </a:r>
            <a:r>
              <a:rPr lang="ru-RU" sz="800" dirty="0" err="1" smtClean="0"/>
              <a:t>М.:Форум</a:t>
            </a:r>
            <a:r>
              <a:rPr lang="ru-RU" sz="800" dirty="0" smtClean="0"/>
              <a:t>, НИЦ ИНФРА-М, 2017. - 368 с.:</a:t>
            </a:r>
            <a:endParaRPr lang="ru-RU" sz="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928934"/>
            <a:ext cx="1571604" cy="24831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56" y="1071525"/>
            <a:ext cx="1428774" cy="21431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4286256"/>
            <a:ext cx="1571636" cy="23417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2458028"/>
            <a:ext cx="1571636" cy="24438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1039041"/>
            <a:ext cx="1428760" cy="22074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94" y="4434847"/>
            <a:ext cx="1428760" cy="22002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32450" y="2428868"/>
            <a:ext cx="1625830" cy="23574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Click="0"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7" grpId="0" animBg="1"/>
      <p:bldP spid="9" grpId="0" animBg="1"/>
      <p:bldP spid="11" grpId="0" animBg="1"/>
      <p:bldP spid="13" grpId="0" animBg="1"/>
      <p:bldP spid="21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Cambria" pitchFamily="18" charset="0"/>
              </a:rPr>
              <a:t>13.02.11 Техническая эксплуатация и обслуживание электрического и электромеханического оборудования (по отраслям)</a:t>
            </a:r>
            <a:endParaRPr lang="ru-RU" sz="2400" dirty="0">
              <a:solidFill>
                <a:srgbClr val="FFFF00"/>
              </a:solidFill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3000">
            <a:off x="155146" y="6157362"/>
            <a:ext cx="1575921" cy="3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868" y="5572140"/>
            <a:ext cx="171448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smtClean="0"/>
              <a:t>Электрические машины. Лабораторные работы: Учебное пособие / А.В. Глазков. - М.: ИЦ РИОР: НИЦ ИНФРА-М, 2014. - 96 с</a:t>
            </a:r>
            <a:endParaRPr lang="ru-RU" sz="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3286124"/>
            <a:ext cx="178595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smtClean="0"/>
              <a:t>Монтаж, наладка и эксплуатация электрооборудования: Учебное пособие / </a:t>
            </a:r>
            <a:r>
              <a:rPr lang="ru-RU" sz="800" dirty="0" err="1" smtClean="0"/>
              <a:t>Грунтович</a:t>
            </a:r>
            <a:r>
              <a:rPr lang="ru-RU" sz="800" dirty="0" smtClean="0"/>
              <a:t> Н.В. - М.:НИЦ ИНФРА-М, Нов. знание, 2017. - 271 с.:</a:t>
            </a:r>
            <a:endParaRPr lang="ru-RU" sz="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1500174"/>
            <a:ext cx="185738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smtClean="0"/>
              <a:t>Электрические аппараты: Учебное пособие / Е.Ф. Щербаков, Д.С. Александров. - М.: Форум: НИЦ ИНФРА-М, 2015. - 304 с.: ил.;</a:t>
            </a:r>
            <a:endParaRPr lang="ru-RU" sz="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714488"/>
            <a:ext cx="164307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smtClean="0"/>
              <a:t>Электротехника с основами электроники: Учебное пособие / А.К. Славинский, И.С. </a:t>
            </a:r>
            <a:r>
              <a:rPr lang="ru-RU" sz="800" dirty="0" err="1" smtClean="0"/>
              <a:t>Туревский</a:t>
            </a:r>
            <a:r>
              <a:rPr lang="ru-RU" sz="800" dirty="0" smtClean="0"/>
              <a:t>. - М.: ИД ФОРУМ: НИЦ ИНФРА-М, 2015. - 448 с.: ил</a:t>
            </a:r>
            <a:endParaRPr lang="ru-RU" sz="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86644" y="5214950"/>
            <a:ext cx="1643074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smtClean="0"/>
              <a:t>Романович, Ж. А. Диагностирование, ремонт и техническое обслуживание систем управления бытовых машин и приборов [Электронный ресурс] : Учебник / Ж. А. Романович, В. А. Скрябин, В. П. Фандеев и др.. - 3-е изд. - М.: Дашков и К, 2014. - 316 с. </a:t>
            </a:r>
            <a:endParaRPr lang="ru-RU" sz="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215206" y="1643050"/>
            <a:ext cx="171451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smtClean="0"/>
              <a:t>Правила по охране труда при эксплуатации электроустановок. — М. : ИНФРА-М, 2017. — 130 с.</a:t>
            </a:r>
            <a:endParaRPr lang="ru-RU" sz="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500694" y="3571876"/>
            <a:ext cx="150019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smtClean="0"/>
              <a:t>Электротехнические измерения: Учебное пособие / </a:t>
            </a:r>
            <a:r>
              <a:rPr lang="ru-RU" sz="800" dirty="0" err="1" smtClean="0"/>
              <a:t>Хромоин</a:t>
            </a:r>
            <a:r>
              <a:rPr lang="ru-RU" sz="800" dirty="0" smtClean="0"/>
              <a:t> П. К. - 3-е изд., </a:t>
            </a:r>
            <a:r>
              <a:rPr lang="ru-RU" sz="800" dirty="0" err="1" smtClean="0"/>
              <a:t>испр</a:t>
            </a:r>
            <a:r>
              <a:rPr lang="ru-RU" sz="800" dirty="0" smtClean="0"/>
              <a:t>. и доп. - М.: Форум, НИЦ ИНФРА-М, 2016. - 288 с.</a:t>
            </a:r>
            <a:endParaRPr lang="ru-RU" sz="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286256"/>
            <a:ext cx="1595442" cy="23772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1104408"/>
            <a:ext cx="1357322" cy="20902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414" y="2928934"/>
            <a:ext cx="1545872" cy="23574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2643182"/>
            <a:ext cx="1595442" cy="22894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1142974"/>
            <a:ext cx="1500198" cy="22502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72132" y="4572008"/>
            <a:ext cx="1500198" cy="21002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29520" y="2571744"/>
            <a:ext cx="1428760" cy="21431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Click="0"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7" grpId="0" animBg="1"/>
      <p:bldP spid="9" grpId="0" animBg="1"/>
      <p:bldP spid="11" grpId="0" animBg="1"/>
      <p:bldP spid="13" grpId="0" animBg="1"/>
      <p:bldP spid="21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Cambria" pitchFamily="18" charset="0"/>
              </a:rPr>
              <a:t>54.02.01 Дизайн (по отраслям)</a:t>
            </a:r>
            <a:endParaRPr lang="ru-RU" sz="3200" dirty="0">
              <a:solidFill>
                <a:srgbClr val="FFFF00"/>
              </a:solidFill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3000">
            <a:off x="155146" y="6157362"/>
            <a:ext cx="1575921" cy="3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1714488"/>
            <a:ext cx="171448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smtClean="0"/>
              <a:t>Графический </a:t>
            </a:r>
            <a:r>
              <a:rPr lang="ru-RU" sz="800" dirty="0" err="1" smtClean="0"/>
              <a:t>дизайн:стилевая</a:t>
            </a:r>
            <a:r>
              <a:rPr lang="ru-RU" sz="800" dirty="0" smtClean="0"/>
              <a:t> эволюция: Монография/</a:t>
            </a:r>
            <a:r>
              <a:rPr lang="ru-RU" sz="800" dirty="0" err="1" smtClean="0"/>
              <a:t>И.Г.Пендикова</a:t>
            </a:r>
            <a:r>
              <a:rPr lang="ru-RU" sz="800" dirty="0" smtClean="0"/>
              <a:t>, Л.М.Дмитриева - М.: Магистр, НИЦ ИНФРА-М, 2015. - 160 с.:</a:t>
            </a:r>
            <a:endParaRPr lang="ru-RU" sz="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3357562"/>
            <a:ext cx="171451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smtClean="0"/>
              <a:t>История и теория дизайна/</a:t>
            </a:r>
            <a:r>
              <a:rPr lang="ru-RU" sz="800" dirty="0" err="1" smtClean="0"/>
              <a:t>СмирноваЛ.Э</a:t>
            </a:r>
            <a:r>
              <a:rPr lang="ru-RU" sz="800" dirty="0" smtClean="0"/>
              <a:t>. - </a:t>
            </a:r>
            <a:r>
              <a:rPr lang="ru-RU" sz="800" dirty="0" err="1" smtClean="0"/>
              <a:t>Краснояр</a:t>
            </a:r>
            <a:r>
              <a:rPr lang="ru-RU" sz="800" dirty="0" smtClean="0"/>
              <a:t>.: СФУ, 2014. - 224 с.</a:t>
            </a:r>
            <a:endParaRPr lang="ru-RU" sz="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1500174"/>
            <a:ext cx="185738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smtClean="0"/>
              <a:t>Основы художественного конструирования: Учебник / </a:t>
            </a:r>
            <a:r>
              <a:rPr lang="ru-RU" sz="800" dirty="0" err="1" smtClean="0"/>
              <a:t>Коротеева</a:t>
            </a:r>
            <a:r>
              <a:rPr lang="ru-RU" sz="800" dirty="0" smtClean="0"/>
              <a:t> Л.И., Яскин А.П. - М.:НИЦ ИНФРА-М, 2016. - 304 с.</a:t>
            </a:r>
            <a:endParaRPr lang="ru-RU" sz="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643306" y="5357826"/>
            <a:ext cx="164307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smtClean="0"/>
              <a:t>Компьютерная графика и web-дизайн: Учебное пособие / Т.И. Немцова, Т.В. Казанкова, А.В. </a:t>
            </a:r>
            <a:r>
              <a:rPr lang="ru-RU" sz="800" dirty="0" err="1" smtClean="0"/>
              <a:t>Шнякин</a:t>
            </a:r>
            <a:r>
              <a:rPr lang="ru-RU" sz="800" dirty="0" smtClean="0"/>
              <a:t>. - М.: ИД ФОРУМ: НИЦ ИНФРА-М, 2014. - 400 с</a:t>
            </a:r>
            <a:endParaRPr lang="ru-RU" sz="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86644" y="5214950"/>
            <a:ext cx="164307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err="1" smtClean="0"/>
              <a:t>Социокультурные</a:t>
            </a:r>
            <a:r>
              <a:rPr lang="ru-RU" sz="800" dirty="0" smtClean="0"/>
              <a:t> основания и специфика кича в графическом дизайне: Монография/</a:t>
            </a:r>
            <a:r>
              <a:rPr lang="ru-RU" sz="800" dirty="0" err="1" smtClean="0"/>
              <a:t>Р.Ю.Овчинникова</a:t>
            </a:r>
            <a:r>
              <a:rPr lang="ru-RU" sz="800" dirty="0" smtClean="0"/>
              <a:t> - М.: Магистр, НИЦ ИНФРА-М, 2015. - 136 с.</a:t>
            </a:r>
            <a:endParaRPr lang="ru-RU" sz="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286644" y="1285860"/>
            <a:ext cx="171451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smtClean="0"/>
              <a:t>Дизайн и рекламные технологии: Учебное пособие / Ткаченко О.Н.; Под ред. Дмитриевой Л.М. - </a:t>
            </a:r>
            <a:r>
              <a:rPr lang="ru-RU" sz="800" dirty="0" err="1" smtClean="0"/>
              <a:t>М.:Магистр</a:t>
            </a:r>
            <a:r>
              <a:rPr lang="ru-RU" sz="800" dirty="0" smtClean="0"/>
              <a:t>, НИЦ ИНФРА-М, 2016. - 176 с.</a:t>
            </a:r>
            <a:endParaRPr lang="ru-RU" sz="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500694" y="3429000"/>
            <a:ext cx="1500198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err="1" smtClean="0"/>
              <a:t>Мус</a:t>
            </a:r>
            <a:r>
              <a:rPr lang="ru-RU" sz="800" dirty="0" smtClean="0"/>
              <a:t>, Р. Управление проектом в сфере графического дизайна [Электронный ресурс] / </a:t>
            </a:r>
            <a:r>
              <a:rPr lang="ru-RU" sz="800" dirty="0" err="1" smtClean="0"/>
              <a:t>Розета</a:t>
            </a:r>
            <a:r>
              <a:rPr lang="ru-RU" sz="800" dirty="0" smtClean="0"/>
              <a:t> </a:t>
            </a:r>
            <a:r>
              <a:rPr lang="ru-RU" sz="800" dirty="0" err="1" smtClean="0"/>
              <a:t>Мус</a:t>
            </a:r>
            <a:r>
              <a:rPr lang="ru-RU" sz="800" dirty="0" smtClean="0"/>
              <a:t>, </a:t>
            </a:r>
            <a:r>
              <a:rPr lang="ru-RU" sz="800" dirty="0" err="1" smtClean="0"/>
              <a:t>Ойана</a:t>
            </a:r>
            <a:r>
              <a:rPr lang="ru-RU" sz="800" dirty="0" smtClean="0"/>
              <a:t> </a:t>
            </a:r>
            <a:r>
              <a:rPr lang="ru-RU" sz="800" dirty="0" err="1" smtClean="0"/>
              <a:t>Эррера</a:t>
            </a:r>
            <a:r>
              <a:rPr lang="ru-RU" sz="800" dirty="0" smtClean="0"/>
              <a:t> и др. ; Пер. с англ. — М.: </a:t>
            </a:r>
            <a:r>
              <a:rPr lang="ru-RU" sz="800" dirty="0" err="1" smtClean="0"/>
              <a:t>Альпина</a:t>
            </a:r>
            <a:r>
              <a:rPr lang="ru-RU" sz="800" dirty="0" smtClean="0"/>
              <a:t> Паб </a:t>
            </a:r>
            <a:r>
              <a:rPr lang="ru-RU" sz="800" dirty="0" err="1" smtClean="0"/>
              <a:t>лишер</a:t>
            </a:r>
            <a:r>
              <a:rPr lang="ru-RU" sz="800" dirty="0" smtClean="0"/>
              <a:t>, 2013. — 220 с.</a:t>
            </a:r>
            <a:endParaRPr lang="ru-RU" sz="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500306"/>
            <a:ext cx="1612421" cy="23621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952488"/>
            <a:ext cx="1500198" cy="22052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2285992"/>
            <a:ext cx="1662014" cy="24431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1071546"/>
            <a:ext cx="1428760" cy="20288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4214818"/>
            <a:ext cx="1500198" cy="22803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72132" y="1071546"/>
            <a:ext cx="1428760" cy="21431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72132" y="4643446"/>
            <a:ext cx="1428760" cy="20574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Click="0"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8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7" grpId="0" animBg="1"/>
      <p:bldP spid="9" grpId="0" animBg="1"/>
      <p:bldP spid="11" grpId="0" animBg="1"/>
      <p:bldP spid="13" grpId="0" animBg="1"/>
      <p:bldP spid="21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Cambria" pitchFamily="18" charset="0"/>
              </a:rPr>
              <a:t>23.01.06 Машинист дорожных и строительных машин</a:t>
            </a:r>
            <a:endParaRPr lang="ru-RU" sz="3200" dirty="0">
              <a:solidFill>
                <a:srgbClr val="FFFF00"/>
              </a:solidFill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3000">
            <a:off x="155146" y="6157362"/>
            <a:ext cx="1575921" cy="3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1928802"/>
            <a:ext cx="171448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smtClean="0"/>
              <a:t>Строительные машины : учебник / А.И. Доценко, В.Г. Дронов. — М. : ИНФРА-М, 2017. — 533 с.</a:t>
            </a:r>
            <a:endParaRPr lang="ru-RU" sz="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3357562"/>
            <a:ext cx="171451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smtClean="0"/>
              <a:t>Технический сервис транспортных машин и оборудования: Учебное пособие / С.Ф. Головин. - М.: НИЦ ИНФРА-М, 2016. - 282 с</a:t>
            </a:r>
            <a:endParaRPr lang="ru-RU" sz="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1785926"/>
            <a:ext cx="185738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smtClean="0"/>
              <a:t>Тракторы и автомобили: Учебник / </a:t>
            </a:r>
            <a:r>
              <a:rPr lang="ru-RU" sz="800" dirty="0" err="1" smtClean="0"/>
              <a:t>Богатырев</a:t>
            </a:r>
            <a:r>
              <a:rPr lang="ru-RU" sz="800" dirty="0" smtClean="0"/>
              <a:t> А.В., </a:t>
            </a:r>
            <a:r>
              <a:rPr lang="ru-RU" sz="800" dirty="0" err="1" smtClean="0"/>
              <a:t>Лехтер</a:t>
            </a:r>
            <a:r>
              <a:rPr lang="ru-RU" sz="800" dirty="0" smtClean="0"/>
              <a:t> В.Р. - М.:НИЦ ИНФРА-М, 2016. - 425 с.</a:t>
            </a:r>
            <a:endParaRPr lang="ru-RU" sz="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868" y="5500702"/>
            <a:ext cx="185738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smtClean="0"/>
              <a:t>Многоцелевые гусеничные и колесные машины. Эргономика и дизайн: Учебное пособие/Под общ. ред. </a:t>
            </a:r>
            <a:r>
              <a:rPr lang="ru-RU" sz="800" dirty="0" err="1" smtClean="0"/>
              <a:t>В.П.Бойкова</a:t>
            </a:r>
            <a:r>
              <a:rPr lang="ru-RU" sz="800" dirty="0" smtClean="0"/>
              <a:t> - М.: НИЦ ИНФРА-М, Нов. знание, 2015. - 350 с.</a:t>
            </a:r>
            <a:endParaRPr lang="ru-RU" sz="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86644" y="5572140"/>
            <a:ext cx="164307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smtClean="0"/>
              <a:t>Общий курс слесарного дела: Учебное пособие / В.Р. </a:t>
            </a:r>
            <a:r>
              <a:rPr lang="ru-RU" sz="800" dirty="0" err="1" smtClean="0"/>
              <a:t>Карпицкий</a:t>
            </a:r>
            <a:r>
              <a:rPr lang="ru-RU" sz="800" dirty="0" smtClean="0"/>
              <a:t>. - 2-e изд. - М.: НИЦ ИНФРА-М; Мн.: Нов. знание, 2014. - 400 с.: ил.</a:t>
            </a:r>
            <a:endParaRPr lang="ru-RU" sz="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143768" y="1214422"/>
            <a:ext cx="1714512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smtClean="0"/>
              <a:t>Автоматизация и роботизация строительства: Учебное пособие / С.И.Евтушенко, А.Г.Булгаков, В.А.Воробьев и др. - 2-e изд. - М.: ИЦ РИОР: НИЦ ИНФРА-М, 2013 - 452 с.</a:t>
            </a:r>
            <a:endParaRPr lang="ru-RU" sz="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357818" y="3429000"/>
            <a:ext cx="1714512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000"/>
            <a:r>
              <a:rPr lang="ru-RU" sz="800" dirty="0" smtClean="0"/>
              <a:t>Топливо, смазочные материалы и технические жидкости: Учебное пособие / </a:t>
            </a:r>
            <a:r>
              <a:rPr lang="ru-RU" sz="800" dirty="0" err="1" smtClean="0"/>
              <a:t>А.Н.Карташевич</a:t>
            </a:r>
            <a:r>
              <a:rPr lang="ru-RU" sz="800" dirty="0" smtClean="0"/>
              <a:t>, </a:t>
            </a:r>
            <a:r>
              <a:rPr lang="ru-RU" sz="800" dirty="0" err="1" smtClean="0"/>
              <a:t>В.С.Товстыка</a:t>
            </a:r>
            <a:r>
              <a:rPr lang="ru-RU" sz="800" dirty="0" smtClean="0"/>
              <a:t> и др. - М.: НИЦ ИНФРА-М; Мн.: Нов. знание, 2015. - 420 с.:</a:t>
            </a:r>
            <a:endParaRPr lang="ru-RU" sz="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2857496"/>
            <a:ext cx="1666874" cy="25003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1142984"/>
            <a:ext cx="1433462" cy="21716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4214818"/>
            <a:ext cx="1571636" cy="24674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2571744"/>
            <a:ext cx="1604215" cy="22860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1142984"/>
            <a:ext cx="1428760" cy="21717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6644" y="2428868"/>
            <a:ext cx="1643074" cy="26699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72132" y="4572008"/>
            <a:ext cx="1442266" cy="22859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Click="0"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600" decel="100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600" decel="100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600" decel="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00" decel="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00" decel="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6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6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600" decel="100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6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7" grpId="0" animBg="1"/>
      <p:bldP spid="9" grpId="0" animBg="1"/>
      <p:bldP spid="11" grpId="0" animBg="1"/>
      <p:bldP spid="13" grpId="0" animBg="1"/>
      <p:bldP spid="21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714620"/>
            <a:ext cx="1547837" cy="23217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Cambria" pitchFamily="18" charset="0"/>
              </a:rPr>
              <a:t>38.02.05 Товароведение и экспертиза качества потребительских товаров</a:t>
            </a:r>
            <a:endParaRPr lang="ru-RU" sz="3200" dirty="0">
              <a:solidFill>
                <a:srgbClr val="FFFF00"/>
              </a:solidFill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43000">
            <a:off x="155146" y="6157362"/>
            <a:ext cx="1575921" cy="3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071810"/>
            <a:ext cx="1428760" cy="22288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142844" y="1714488"/>
            <a:ext cx="1500198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Товароведение непродовольственных товаров: Учебное пособие / </a:t>
            </a:r>
            <a:r>
              <a:rPr lang="ru-RU" sz="800" dirty="0" err="1" smtClean="0"/>
              <a:t>Голубенко</a:t>
            </a:r>
            <a:r>
              <a:rPr lang="ru-RU" sz="800" dirty="0" smtClean="0"/>
              <a:t> О.А., Новопавловская В.П., Носова Т.С. - М.: </a:t>
            </a:r>
            <a:r>
              <a:rPr lang="ru-RU" sz="800" dirty="0" err="1" smtClean="0"/>
              <a:t>Альфа-М</a:t>
            </a:r>
            <a:r>
              <a:rPr lang="ru-RU" sz="800" dirty="0" smtClean="0"/>
              <a:t>, НИЦ ИНФРА-М, 2016. - 336 с.</a:t>
            </a:r>
            <a:endParaRPr lang="ru-RU" sz="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1071546"/>
            <a:ext cx="1357322" cy="21377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1643042" y="3357562"/>
            <a:ext cx="171451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Товароведение однородных групп непродовольственных товаров: парфюмерно-косметические товары - М.:НИЦ ИНФРА-М, 2016. - 396 с.</a:t>
            </a:r>
            <a:endParaRPr lang="ru-RU" sz="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1643050"/>
            <a:ext cx="171449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Товароведение и экспертиза мясных товаров. Лабораторный практикум: Учебное пособие / </a:t>
            </a:r>
            <a:r>
              <a:rPr lang="ru-RU" sz="800" dirty="0" err="1" smtClean="0"/>
              <a:t>Данильчук</a:t>
            </a:r>
            <a:r>
              <a:rPr lang="ru-RU" sz="800" dirty="0" smtClean="0"/>
              <a:t> Ю.В. - М.:НИЦ ИНФРА-М, 2017. - 174 с.</a:t>
            </a:r>
            <a:endParaRPr lang="ru-RU" sz="8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1142984"/>
            <a:ext cx="1500198" cy="22502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Прямоугольник 10"/>
          <p:cNvSpPr/>
          <p:nvPr/>
        </p:nvSpPr>
        <p:spPr>
          <a:xfrm>
            <a:off x="5286380" y="3500438"/>
            <a:ext cx="164307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Товароведение и экспертиза мяса и мясных продуктов : учеб. пособие / Е.И. Лихачева, О.В. </a:t>
            </a:r>
            <a:r>
              <a:rPr lang="ru-RU" sz="800" dirty="0" err="1" smtClean="0"/>
              <a:t>Юсова</a:t>
            </a:r>
            <a:r>
              <a:rPr lang="ru-RU" sz="800" dirty="0" smtClean="0"/>
              <a:t>. — М. : </a:t>
            </a:r>
            <a:r>
              <a:rPr lang="ru-RU" sz="800" dirty="0" err="1" smtClean="0"/>
              <a:t>Альфа-М</a:t>
            </a:r>
            <a:r>
              <a:rPr lang="ru-RU" sz="800" dirty="0" smtClean="0"/>
              <a:t> : ИНФРА-М, 2017. — 304 с. : ил.</a:t>
            </a:r>
            <a:endParaRPr lang="ru-RU" sz="8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44" y="2643182"/>
            <a:ext cx="1571636" cy="23024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Прямоугольник 12"/>
          <p:cNvSpPr/>
          <p:nvPr/>
        </p:nvSpPr>
        <p:spPr>
          <a:xfrm>
            <a:off x="7143768" y="1714488"/>
            <a:ext cx="185738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Экспертиза продовольственных товаров: Лабораторный практикум: Учеб. пособие / Под ред. Ю.И. Сидоренко. — М.: ИНФРА-М, 2016. — 182 с.</a:t>
            </a:r>
            <a:endParaRPr lang="ru-RU" sz="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56" y="4429132"/>
            <a:ext cx="1500198" cy="21302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6" name="Прямоугольник 15"/>
          <p:cNvSpPr/>
          <p:nvPr/>
        </p:nvSpPr>
        <p:spPr>
          <a:xfrm>
            <a:off x="3571868" y="5500702"/>
            <a:ext cx="164307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Товарный менеджмент: Учебное пособие / Иванова Т.Н., Еремина О.Ю., Евдокимова О.В.; Под ред. Иванова Т.Н. - М.:НИЦ ИНФРА-М, 2017. - 234 с.:</a:t>
            </a:r>
            <a:endParaRPr lang="ru-RU" sz="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072330" y="5500702"/>
            <a:ext cx="164307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Товарная информация: Учебник/М.А.Николаева, Л.В.Карташова - М.: Юр.Норма, НИЦ ИНФРА-М, 2016. - 256 с.</a:t>
            </a:r>
            <a:endParaRPr lang="ru-RU" sz="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9256" y="4500570"/>
            <a:ext cx="1532580" cy="22145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Cambria" pitchFamily="18" charset="0"/>
              </a:rPr>
              <a:t>19.02 10 Технология продукции общественного питания</a:t>
            </a:r>
            <a:endParaRPr lang="ru-RU" sz="3200" dirty="0">
              <a:solidFill>
                <a:srgbClr val="FFFF00"/>
              </a:solidFill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3000">
            <a:off x="155146" y="6157362"/>
            <a:ext cx="1575921" cy="3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1500174"/>
            <a:ext cx="157160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Технология продуктов общественного питания: Сборник задач: Учебное пособие/</a:t>
            </a:r>
            <a:r>
              <a:rPr lang="ru-RU" sz="800" dirty="0" err="1" smtClean="0"/>
              <a:t>Джабоева</a:t>
            </a:r>
            <a:r>
              <a:rPr lang="ru-RU" sz="800" dirty="0" smtClean="0"/>
              <a:t> А. С., </a:t>
            </a:r>
            <a:r>
              <a:rPr lang="ru-RU" sz="800" dirty="0" err="1" smtClean="0"/>
              <a:t>Тамова</a:t>
            </a:r>
            <a:r>
              <a:rPr lang="ru-RU" sz="800" dirty="0" smtClean="0"/>
              <a:t> М. Ю. - М.: Магистр, НИЦ ИНФРА-М, 2016. - 256 с</a:t>
            </a:r>
            <a:endParaRPr lang="ru-RU" sz="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3500438"/>
            <a:ext cx="171451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Технология продукции общественного питания: Лабораторный практикум / Липатова Л. П. - 2-е изд., </a:t>
            </a:r>
            <a:r>
              <a:rPr lang="ru-RU" sz="800" dirty="0" err="1" smtClean="0"/>
              <a:t>испр</a:t>
            </a:r>
            <a:r>
              <a:rPr lang="ru-RU" sz="800" dirty="0" smtClean="0"/>
              <a:t>. и доп. - М.: Форум, НИЦ ИНФРА-М, 2016. - 376 с</a:t>
            </a:r>
            <a:endParaRPr lang="ru-RU" sz="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1785926"/>
            <a:ext cx="185738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Технология продукции общественного питания: Учебник для бакалавров/А.С.Ратушный - М.: Дашков и К, 2016. - 336 с.</a:t>
            </a:r>
            <a:endParaRPr lang="ru-RU" sz="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86380" y="3500438"/>
            <a:ext cx="164307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err="1" smtClean="0"/>
              <a:t>Мрыхина</a:t>
            </a:r>
            <a:r>
              <a:rPr lang="ru-RU" sz="800" dirty="0" smtClean="0"/>
              <a:t> Е.Б. Организация обслуживания на предприятиях общественного питания: учебник / Е.Б. </a:t>
            </a:r>
            <a:r>
              <a:rPr lang="ru-RU" sz="800" dirty="0" err="1" smtClean="0"/>
              <a:t>Мрыхина</a:t>
            </a:r>
            <a:r>
              <a:rPr lang="ru-RU" sz="800" dirty="0" smtClean="0"/>
              <a:t>. — М.: ИД «ФОРУМ»: ИНФРА-М, 2017. — 416 с.</a:t>
            </a:r>
            <a:endParaRPr lang="ru-RU" sz="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072330" y="1357298"/>
            <a:ext cx="185738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Питание и здоровье: Учебное пособие для студентов по спецкурсу «Питание и здоровье» / </a:t>
            </a:r>
            <a:r>
              <a:rPr lang="ru-RU" sz="800" dirty="0" err="1" smtClean="0"/>
              <a:t>Зименкова</a:t>
            </a:r>
            <a:r>
              <a:rPr lang="ru-RU" sz="800" dirty="0" smtClean="0"/>
              <a:t> Ф.Н. - </a:t>
            </a:r>
            <a:r>
              <a:rPr lang="ru-RU" sz="800" dirty="0" err="1" smtClean="0"/>
              <a:t>М.:Прометей</a:t>
            </a:r>
            <a:r>
              <a:rPr lang="ru-RU" sz="800" dirty="0" smtClean="0"/>
              <a:t>, 2016. - 168 с.</a:t>
            </a:r>
            <a:endParaRPr lang="ru-RU" sz="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857496"/>
            <a:ext cx="1428760" cy="21288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357298"/>
            <a:ext cx="1408903" cy="20288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714620"/>
            <a:ext cx="1428760" cy="21145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1357298"/>
            <a:ext cx="1357322" cy="20359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20" y="2428868"/>
            <a:ext cx="1428760" cy="19645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43042" y="4500570"/>
            <a:ext cx="1214446" cy="18216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1" name="Прямоугольник 20"/>
          <p:cNvSpPr/>
          <p:nvPr/>
        </p:nvSpPr>
        <p:spPr>
          <a:xfrm>
            <a:off x="3143240" y="5429264"/>
            <a:ext cx="1714512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Технологическое оборудование предприятий общественного питания и торговли : практикум / К.Я. </a:t>
            </a:r>
            <a:r>
              <a:rPr lang="ru-RU" sz="800" dirty="0" err="1" smtClean="0"/>
              <a:t>Гайворонский</a:t>
            </a:r>
            <a:r>
              <a:rPr lang="ru-RU" sz="800" dirty="0" smtClean="0"/>
              <a:t>. — М. : ИД «ФОРУМ» : ИНФРА-М, 2017. — 104 с.</a:t>
            </a:r>
            <a:endParaRPr lang="ru-RU" sz="800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86446" y="4643446"/>
            <a:ext cx="1384797" cy="2070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3" name="Прямоугольник 22"/>
          <p:cNvSpPr/>
          <p:nvPr/>
        </p:nvSpPr>
        <p:spPr>
          <a:xfrm>
            <a:off x="7429520" y="5286388"/>
            <a:ext cx="150019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Охрана труда в общественном питании и торговле: Учебное пособие / </a:t>
            </a:r>
            <a:r>
              <a:rPr lang="ru-RU" sz="800" dirty="0" err="1" smtClean="0"/>
              <a:t>Гайворонский</a:t>
            </a:r>
            <a:r>
              <a:rPr lang="ru-RU" sz="800" dirty="0" smtClean="0"/>
              <a:t> К.Я. - М.:ИД ФОРУМ, НИЦ ИНФРА-М, 2015. - 128 с.</a:t>
            </a:r>
            <a:endParaRPr lang="ru-RU" sz="800" dirty="0"/>
          </a:p>
        </p:txBody>
      </p:sp>
    </p:spTree>
  </p:cSld>
  <p:clrMapOvr>
    <a:masterClrMapping/>
  </p:clrMapOvr>
  <p:transition advClick="0"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7" grpId="0" animBg="1"/>
      <p:bldP spid="9" grpId="0" animBg="1"/>
      <p:bldP spid="11" grpId="0" animBg="1"/>
      <p:bldP spid="13" grpId="0" animBg="1"/>
      <p:bldP spid="21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Cambria" pitchFamily="18" charset="0"/>
              </a:rPr>
              <a:t>43.02.01 Организация обслуживания в общественном питании</a:t>
            </a:r>
            <a:endParaRPr lang="ru-RU" sz="3200" dirty="0">
              <a:solidFill>
                <a:srgbClr val="FFFF00"/>
              </a:solidFill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3000">
            <a:off x="155146" y="6157362"/>
            <a:ext cx="1575921" cy="3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1571612"/>
            <a:ext cx="164307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Современные формы обслуживания в ресторанном бизнесе: Учебное пособие/</a:t>
            </a:r>
            <a:r>
              <a:rPr lang="ru-RU" sz="800" dirty="0" err="1" smtClean="0"/>
              <a:t>Т.А.Джум</a:t>
            </a:r>
            <a:r>
              <a:rPr lang="ru-RU" sz="800" dirty="0" smtClean="0"/>
              <a:t>, </a:t>
            </a:r>
            <a:r>
              <a:rPr lang="ru-RU" sz="800" dirty="0" err="1" smtClean="0"/>
              <a:t>Г.М.Зайко</a:t>
            </a:r>
            <a:r>
              <a:rPr lang="ru-RU" sz="800" dirty="0" smtClean="0"/>
              <a:t> - М.: Магистр, НИЦ ИНФРА-М, 2015. - 528 с</a:t>
            </a:r>
            <a:endParaRPr lang="ru-RU" sz="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5286388"/>
            <a:ext cx="1714512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Васюкова, А. Т. Организация производства и обслуживания на предприятиях общественного питания [Электронный ресурс] : Учебник/ А. Т. Васюкова, Т. Р. Любецкая; под ред. А. Т. Васюковой. — М.: Дашков и К°, 2015. — 416 с.</a:t>
            </a:r>
            <a:endParaRPr lang="ru-RU" sz="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1500174"/>
            <a:ext cx="185738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Технология продукции общественного питания: Учебник для бакалавров/А.С.Ратушный - М.: Дашков и К, 2016. - 336 с.</a:t>
            </a:r>
            <a:endParaRPr lang="ru-RU" sz="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86380" y="3500438"/>
            <a:ext cx="164307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err="1" smtClean="0"/>
              <a:t>Мрыхина</a:t>
            </a:r>
            <a:r>
              <a:rPr lang="ru-RU" sz="800" dirty="0" smtClean="0"/>
              <a:t> Е.Б. Организация обслуживания на предприятиях общественного питания: учебник / Е.Б. </a:t>
            </a:r>
            <a:r>
              <a:rPr lang="ru-RU" sz="800" dirty="0" err="1" smtClean="0"/>
              <a:t>Мрыхина</a:t>
            </a:r>
            <a:r>
              <a:rPr lang="ru-RU" sz="800" dirty="0" smtClean="0"/>
              <a:t>. — М.: ИД «ФОРУМ»: ИНФРА-М, 2017. — 416 с.</a:t>
            </a:r>
            <a:endParaRPr lang="ru-RU" sz="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143768" y="1500174"/>
            <a:ext cx="185738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Традиции и культура питания народов мира: Учебное пособие / Н.В. </a:t>
            </a:r>
            <a:r>
              <a:rPr lang="ru-RU" sz="800" dirty="0" err="1" smtClean="0"/>
              <a:t>Щеникова</a:t>
            </a:r>
            <a:r>
              <a:rPr lang="ru-RU" sz="800" dirty="0" smtClean="0"/>
              <a:t>. - М.: Форум: НИЦ ИНФРА-М, 2015. - 296 с</a:t>
            </a:r>
            <a:endParaRPr lang="ru-RU" sz="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571744"/>
            <a:ext cx="1643074" cy="24481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142984"/>
            <a:ext cx="1500198" cy="22502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1214422"/>
            <a:ext cx="1357322" cy="20359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1" name="Прямоугольник 20"/>
          <p:cNvSpPr/>
          <p:nvPr/>
        </p:nvSpPr>
        <p:spPr>
          <a:xfrm>
            <a:off x="1643042" y="3500438"/>
            <a:ext cx="1714512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Технологическое оборудование предприятий общественного питания и торговли : практикум / К.Я. </a:t>
            </a:r>
            <a:r>
              <a:rPr lang="ru-RU" sz="800" dirty="0" err="1" smtClean="0"/>
              <a:t>Гайворонский</a:t>
            </a:r>
            <a:r>
              <a:rPr lang="ru-RU" sz="800" dirty="0" smtClean="0"/>
              <a:t>. — М. : ИД «ФОРУМ» : ИНФРА-М, 2017. — 104 с.</a:t>
            </a:r>
            <a:endParaRPr lang="ru-RU" sz="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429520" y="5286388"/>
            <a:ext cx="150019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err="1" smtClean="0"/>
              <a:t>Кейтеринг</a:t>
            </a:r>
            <a:r>
              <a:rPr lang="ru-RU" sz="800" dirty="0" smtClean="0"/>
              <a:t>: Учебное пособие / </a:t>
            </a:r>
            <a:r>
              <a:rPr lang="ru-RU" sz="800" dirty="0" err="1" smtClean="0"/>
              <a:t>Ю.Б.Башин</a:t>
            </a:r>
            <a:r>
              <a:rPr lang="ru-RU" sz="800" dirty="0" smtClean="0"/>
              <a:t>, </a:t>
            </a:r>
            <a:r>
              <a:rPr lang="ru-RU" sz="800" dirty="0" err="1" smtClean="0"/>
              <a:t>Н.В.Телепченкова</a:t>
            </a:r>
            <a:r>
              <a:rPr lang="ru-RU" sz="800" dirty="0" smtClean="0"/>
              <a:t> - М.: Вузовский учебник, НИЦ ИНФРА-М, 2015. - 126 с</a:t>
            </a:r>
            <a:endParaRPr lang="ru-RU" sz="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3071810"/>
            <a:ext cx="1342865" cy="20478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5918" y="4643446"/>
            <a:ext cx="1428760" cy="20002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15206" y="2357430"/>
            <a:ext cx="1576848" cy="23021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70" y="4572008"/>
            <a:ext cx="1428760" cy="21645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Click="0"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7" grpId="0" animBg="1"/>
      <p:bldP spid="9" grpId="0" animBg="1"/>
      <p:bldP spid="11" grpId="0" animBg="1"/>
      <p:bldP spid="13" grpId="0" animBg="1"/>
      <p:bldP spid="2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Cambria" pitchFamily="18" charset="0"/>
              </a:rPr>
              <a:t>38.02.04 Коммерция (по отраслям)</a:t>
            </a:r>
            <a:endParaRPr lang="ru-RU" sz="3200" dirty="0">
              <a:solidFill>
                <a:srgbClr val="FFFF00"/>
              </a:solidFill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3000">
            <a:off x="155146" y="6157362"/>
            <a:ext cx="1575921" cy="3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1785926"/>
            <a:ext cx="157163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Розничная торговля в России: Монография / Ю.К. Баженов. - М.: НИЦ ИНФРА-М, 2016. - 239 с.</a:t>
            </a:r>
            <a:endParaRPr lang="ru-RU" sz="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3286124"/>
            <a:ext cx="1714512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Современная торговля: вопросы конкурентоспособности и социальной политики : монография / под общ. ред. </a:t>
            </a:r>
            <a:r>
              <a:rPr lang="ru-RU" sz="800" dirty="0" err="1" smtClean="0"/>
              <a:t>д.э.н</a:t>
            </a:r>
            <a:r>
              <a:rPr lang="ru-RU" sz="800" dirty="0" smtClean="0"/>
              <a:t>., проф. С.Л. Орлова. — М. : ИД «ФОРУМ» : ИНФРА-М, 2017. — 192 с.</a:t>
            </a:r>
            <a:endParaRPr lang="ru-RU" sz="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928670"/>
            <a:ext cx="185738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Дашков, Л.П. Организация, технология и проектирование предприятий (в торговле) [Электронный ресурс] : Учебник для бакалавров / Л. П. Дашков, В. К. </a:t>
            </a:r>
            <a:r>
              <a:rPr lang="ru-RU" sz="800" dirty="0" err="1" smtClean="0"/>
              <a:t>Памбухчиянц</a:t>
            </a:r>
            <a:r>
              <a:rPr lang="ru-RU" sz="800" dirty="0" smtClean="0"/>
              <a:t>, О. В. </a:t>
            </a:r>
            <a:r>
              <a:rPr lang="ru-RU" sz="800" dirty="0" err="1" smtClean="0"/>
              <a:t>Памбухчиянц</a:t>
            </a:r>
            <a:r>
              <a:rPr lang="ru-RU" sz="800" dirty="0" smtClean="0"/>
              <a:t>. — 12-е изд., </a:t>
            </a:r>
            <a:r>
              <a:rPr lang="ru-RU" sz="800" dirty="0" err="1" smtClean="0"/>
              <a:t>перераб</a:t>
            </a:r>
            <a:r>
              <a:rPr lang="ru-RU" sz="800" dirty="0" smtClean="0"/>
              <a:t>. и доп. — М.: Дашков и К°, 2015. — 456 с.</a:t>
            </a:r>
            <a:endParaRPr lang="ru-RU" sz="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86380" y="3500438"/>
            <a:ext cx="164307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Основы коммерции: Учебное пособие / Г.А. Яковлев. - М.: НИЦ ИНФРА-М, 2016. - 224 с.</a:t>
            </a:r>
            <a:endParaRPr lang="ru-RU" sz="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143768" y="1428736"/>
            <a:ext cx="185738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Управление товарным ассортиментом и запасами: Учебник для бакалавров/Ш.Ш.Магомедов - М.: Дашков и К, 2016. - 176 с.</a:t>
            </a:r>
            <a:endParaRPr lang="ru-RU" sz="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00430" y="5500702"/>
            <a:ext cx="171451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Правила торговли/Сафонов М. Н., 12-е изд. - М.: ИЦ РИОР, НИЦ ИНФРА-М, 2016. - 57 с.</a:t>
            </a:r>
            <a:endParaRPr lang="ru-RU" sz="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429520" y="5286388"/>
            <a:ext cx="150019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Договоры коммерческой деятельности: Практическое пособие/А.М.Петров - М.: КУРС, НИЦ ИНФРА-М, 2015. - 396 с.</a:t>
            </a:r>
            <a:endParaRPr lang="ru-RU" sz="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714620"/>
            <a:ext cx="1500198" cy="23178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928670"/>
            <a:ext cx="1476379" cy="22145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4714884"/>
            <a:ext cx="1304762" cy="18919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2285992"/>
            <a:ext cx="1500198" cy="22577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1000108"/>
            <a:ext cx="1428760" cy="21645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72132" y="4396975"/>
            <a:ext cx="1428760" cy="21002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6644" y="2500306"/>
            <a:ext cx="1524004" cy="22631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Click="0"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7" grpId="0" animBg="1"/>
      <p:bldP spid="9" grpId="0" animBg="1"/>
      <p:bldP spid="11" grpId="0" animBg="1"/>
      <p:bldP spid="13" grpId="0" animBg="1"/>
      <p:bldP spid="21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Cambria" pitchFamily="18" charset="0"/>
              </a:rPr>
              <a:t>38.02.01 Экономика и бухгалтерский учет (по отраслям)</a:t>
            </a:r>
            <a:endParaRPr lang="ru-RU" sz="3200" dirty="0">
              <a:solidFill>
                <a:srgbClr val="FFFF00"/>
              </a:solidFill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3000">
            <a:off x="155146" y="6157362"/>
            <a:ext cx="1575921" cy="3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1500174"/>
            <a:ext cx="150019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Экономика и бухгалтерский учет. </a:t>
            </a:r>
            <a:r>
              <a:rPr lang="ru-RU" sz="800" dirty="0" err="1" smtClean="0"/>
              <a:t>Общепрофессиональные</a:t>
            </a:r>
            <a:r>
              <a:rPr lang="ru-RU" sz="800" dirty="0" smtClean="0"/>
              <a:t> дисциплины : учебник / М.Ю. </a:t>
            </a:r>
            <a:r>
              <a:rPr lang="ru-RU" sz="800" dirty="0" err="1" smtClean="0"/>
              <a:t>Елицур</a:t>
            </a:r>
            <a:r>
              <a:rPr lang="ru-RU" sz="800" dirty="0" smtClean="0"/>
              <a:t>, В.П. Наумов, О.М. Носова, М.В. Фролова. — М. : ФОРУМ : ИНФРА-М, 2017. — 544 с.</a:t>
            </a:r>
            <a:endParaRPr lang="ru-RU" sz="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3643314"/>
            <a:ext cx="171451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Экономика и бухгалтерский учет. Профессиональные модули : учебник / М.Ю. </a:t>
            </a:r>
            <a:r>
              <a:rPr lang="ru-RU" sz="800" dirty="0" err="1" smtClean="0"/>
              <a:t>Елицур</a:t>
            </a:r>
            <a:r>
              <a:rPr lang="ru-RU" sz="800" dirty="0" smtClean="0"/>
              <a:t>, О.М. Носова, М.В. Фролова. — М. : ФОРУМ : ИНФРА-М, 2017. — 200 с.</a:t>
            </a:r>
            <a:endParaRPr lang="ru-RU" sz="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1428736"/>
            <a:ext cx="185738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Анализ финансово-хозяйственной деятельности предприятия: Учебное пособие / </a:t>
            </a:r>
            <a:r>
              <a:rPr lang="ru-RU" sz="800" dirty="0" err="1" smtClean="0"/>
              <a:t>Канке</a:t>
            </a:r>
            <a:r>
              <a:rPr lang="ru-RU" sz="800" dirty="0" smtClean="0"/>
              <a:t> А.А., Кошевая И.П., - 2-е изд., </a:t>
            </a:r>
            <a:r>
              <a:rPr lang="ru-RU" sz="800" dirty="0" err="1" smtClean="0"/>
              <a:t>испр</a:t>
            </a:r>
            <a:r>
              <a:rPr lang="ru-RU" sz="800" dirty="0" smtClean="0"/>
              <a:t>. и доп. - М.:ИД ФОРУМ, НИЦ ИНФРА-М, 2017. - 288 с</a:t>
            </a:r>
            <a:endParaRPr lang="ru-RU" sz="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86380" y="3500438"/>
            <a:ext cx="164307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Экономика организации : учебник / Е.Н. Кнышова, Е.Е. Панфилова. — М. : ИД «ФОРУМ» : ИНФРА-М, 2017. — 335 с.</a:t>
            </a:r>
            <a:endParaRPr lang="ru-RU" sz="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072330" y="1357298"/>
            <a:ext cx="185738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Бухгалтерский учет в торговле и общественном питании: Учебное пособие/Бабаев Ю. А., Петров А. М. - М.: Вузовский учебник, НИЦ ИНФРА-М, 2015. - 352 с.:</a:t>
            </a:r>
            <a:endParaRPr lang="ru-RU" sz="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286116" y="5429264"/>
            <a:ext cx="1714512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Практикум по бухгалтерскому (финансовому) учету: Учебное пособие / Хвостик Т.В. - 2-е изд., </a:t>
            </a:r>
            <a:r>
              <a:rPr lang="ru-RU" sz="800" dirty="0" err="1" smtClean="0"/>
              <a:t>перераб</a:t>
            </a:r>
            <a:r>
              <a:rPr lang="ru-RU" sz="800" dirty="0" smtClean="0"/>
              <a:t>. и доп. - М.: ИД ФОРУМ, НИЦ ИНФРА-М, 2016. - 168 с.</a:t>
            </a:r>
            <a:endParaRPr lang="ru-RU" sz="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429520" y="5286388"/>
            <a:ext cx="150019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Доходы, расходы и прибыль в организациях торговли: Учебное пособие / Ю.К. Баженов, Г.Г. Иванов. - М.: ИД ФОРУМ: НИЦ ИНФРА-М, 2016. - 96 с.</a:t>
            </a:r>
            <a:endParaRPr lang="ru-RU" sz="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496"/>
            <a:ext cx="1500198" cy="22502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1142984"/>
            <a:ext cx="1501563" cy="23574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4714884"/>
            <a:ext cx="1333503" cy="20002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2714620"/>
            <a:ext cx="1595442" cy="23931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1142984"/>
            <a:ext cx="1367932" cy="21476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43570" y="4429132"/>
            <a:ext cx="1452566" cy="21788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6644" y="2500306"/>
            <a:ext cx="1452566" cy="21788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Click="0"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7" grpId="0" animBg="1"/>
      <p:bldP spid="9" grpId="0" animBg="1"/>
      <p:bldP spid="11" grpId="0" animBg="1"/>
      <p:bldP spid="13" grpId="0" animBg="1"/>
      <p:bldP spid="21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Cambria" pitchFamily="18" charset="0"/>
              </a:rPr>
              <a:t>38.02.07 Банковское дело</a:t>
            </a:r>
            <a:endParaRPr lang="ru-RU" sz="3200" dirty="0">
              <a:solidFill>
                <a:srgbClr val="FFFF00"/>
              </a:solidFill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3000">
            <a:off x="155146" y="6157362"/>
            <a:ext cx="1575921" cy="3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928670"/>
            <a:ext cx="185738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Организация деятельности коммерческого банка: Учебник / Маркова О.М. - М.: ИД ФОРУМ, НИЦ ИНФРА-М, 2016. - 496 с</a:t>
            </a:r>
            <a:endParaRPr lang="ru-RU" sz="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3429000"/>
            <a:ext cx="171451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Кредитный анализ в коммерческом банке : учеб. пособие / С.Ю. </a:t>
            </a:r>
            <a:r>
              <a:rPr lang="ru-RU" sz="800" dirty="0" err="1" smtClean="0"/>
              <a:t>Хасянова</a:t>
            </a:r>
            <a:r>
              <a:rPr lang="ru-RU" sz="800" dirty="0" smtClean="0"/>
              <a:t>. — М. : ИНФРА-М, 2017. — 196 с.</a:t>
            </a:r>
            <a:endParaRPr lang="ru-RU" sz="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1428736"/>
            <a:ext cx="185738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Основы банковского дела: Учебник / Е.Б. Стародубцева. - 2-e изд., </a:t>
            </a:r>
            <a:r>
              <a:rPr lang="ru-RU" sz="800" dirty="0" err="1" smtClean="0"/>
              <a:t>перераб</a:t>
            </a:r>
            <a:r>
              <a:rPr lang="ru-RU" sz="800" dirty="0" smtClean="0"/>
              <a:t>. и доп. - М.: ИД ФОРУМ: НИЦ ИНФРА-М, 2015. - 288 с.</a:t>
            </a:r>
            <a:endParaRPr lang="ru-RU" sz="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57818" y="3357562"/>
            <a:ext cx="164307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Операции сберегательных банков: Учебное пособие / Маркова О.М., - 2-е изд., </a:t>
            </a:r>
            <a:r>
              <a:rPr lang="ru-RU" sz="800" dirty="0" err="1" smtClean="0"/>
              <a:t>перераб</a:t>
            </a:r>
            <a:r>
              <a:rPr lang="ru-RU" sz="800" dirty="0" smtClean="0"/>
              <a:t>. и доп. - М.:ИД ФОРУМ, НИЦ ИНФРА-М, 2015. - 288 с.</a:t>
            </a:r>
            <a:endParaRPr lang="ru-RU" sz="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143768" y="1857364"/>
            <a:ext cx="185738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Банк 3.0: стратегии, бизнес-процессы, инновации : монография / Р.А. Исаев. — М. : ИНФРА-М, 2017. — 161 с.</a:t>
            </a:r>
            <a:endParaRPr lang="ru-RU" sz="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286116" y="5357826"/>
            <a:ext cx="1714512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Банковские операции: Учебное пособие для </a:t>
            </a:r>
            <a:r>
              <a:rPr lang="ru-RU" sz="800" dirty="0" err="1" smtClean="0"/>
              <a:t>средн</a:t>
            </a:r>
            <a:r>
              <a:rPr lang="ru-RU" sz="800" dirty="0" smtClean="0"/>
              <a:t>. проф. образования / Коробова Г. Г., Нестеренко Е. А., Карпова Р. А., Коробов Ю. И. - М.: Магистр, НИЦ ИНФРА-М, 2015. - 448 с.</a:t>
            </a:r>
            <a:endParaRPr lang="ru-RU" sz="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215206" y="5500702"/>
            <a:ext cx="150019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Банковское кредитование: Учебник/Тавасиев А. М., Мазурина Т. Ю., Бычков В. П. - 2 изд., </a:t>
            </a:r>
            <a:r>
              <a:rPr lang="ru-RU" sz="800" dirty="0" err="1" smtClean="0"/>
              <a:t>перераб</a:t>
            </a:r>
            <a:r>
              <a:rPr lang="ru-RU" sz="800" dirty="0" smtClean="0"/>
              <a:t>. - М.: НИЦ ИНФРА-М, 2015. - 366 с.</a:t>
            </a:r>
            <a:endParaRPr lang="ru-RU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857364"/>
            <a:ext cx="1285884" cy="19288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2714620"/>
            <a:ext cx="1452566" cy="21207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4214818"/>
            <a:ext cx="1381128" cy="20716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1142984"/>
            <a:ext cx="1357322" cy="20427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3000372"/>
            <a:ext cx="1390091" cy="20712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94" y="785794"/>
            <a:ext cx="1500198" cy="23478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00694" y="4500570"/>
            <a:ext cx="1428760" cy="21931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Click="0"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4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9000"/>
                            </p:stCondLst>
                            <p:childTnLst>
                              <p:par>
                                <p:cTn id="5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000"/>
                            </p:stCondLst>
                            <p:childTnLst>
                              <p:par>
                                <p:cTn id="6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7" grpId="0" animBg="1"/>
      <p:bldP spid="9" grpId="0" animBg="1"/>
      <p:bldP spid="11" grpId="0" animBg="1"/>
      <p:bldP spid="13" grpId="0" animBg="1"/>
      <p:bldP spid="21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Cambria" pitchFamily="18" charset="0"/>
              </a:rPr>
              <a:t>40.02.01 Право и организация социального обеспечения</a:t>
            </a:r>
            <a:endParaRPr lang="ru-RU" sz="3200" dirty="0">
              <a:solidFill>
                <a:srgbClr val="FFFF00"/>
              </a:solidFill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3000">
            <a:off x="155146" y="6157362"/>
            <a:ext cx="1575921" cy="3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1857364"/>
            <a:ext cx="164307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Право социального обеспечения: Учебное пособие/Сидоров В. Е., 3-е изд., </a:t>
            </a:r>
            <a:r>
              <a:rPr lang="ru-RU" sz="800" dirty="0" err="1" smtClean="0"/>
              <a:t>перераб</a:t>
            </a:r>
            <a:r>
              <a:rPr lang="ru-RU" sz="800" dirty="0" smtClean="0"/>
              <a:t>. и доп. - М.: ИЦ РИОР, НИЦ ИНФРА-М, 2016. - 310 с.</a:t>
            </a:r>
            <a:endParaRPr lang="ru-RU" sz="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928670"/>
            <a:ext cx="185738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Право социального обеспечения: Учебное пособие / Е.Ю. Николаева. - 2-e изд. - М.: ИЦ РИОР: НИЦ </a:t>
            </a:r>
            <a:r>
              <a:rPr lang="ru-RU" sz="800" dirty="0" err="1" smtClean="0"/>
              <a:t>Инфра-М</a:t>
            </a:r>
            <a:r>
              <a:rPr lang="ru-RU" sz="800" dirty="0" smtClean="0"/>
              <a:t>, 2016. - 65 с</a:t>
            </a:r>
            <a:endParaRPr lang="ru-RU" sz="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3214686"/>
            <a:ext cx="185738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Трудовое право: Курс лекций: Учебное пособие/Воробьев В. В. - 3 изд., </a:t>
            </a:r>
            <a:r>
              <a:rPr lang="ru-RU" sz="800" dirty="0" err="1" smtClean="0"/>
              <a:t>перераб</a:t>
            </a:r>
            <a:r>
              <a:rPr lang="ru-RU" sz="800" dirty="0" smtClean="0"/>
              <a:t>. и доп. - М.: ИД ФОРУМ, НИЦ ИНФРА-М, 2015. - 368 с.</a:t>
            </a:r>
            <a:endParaRPr lang="ru-RU" sz="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500826" y="5286388"/>
            <a:ext cx="221457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Гражданское право. В 2 т. Т. 1 : учебник / под общ. ред. М.В. Карпычева, А.М. </a:t>
            </a:r>
            <a:r>
              <a:rPr lang="ru-RU" sz="800" dirty="0" err="1" smtClean="0"/>
              <a:t>Хужина</a:t>
            </a:r>
            <a:r>
              <a:rPr lang="ru-RU" sz="800" dirty="0" smtClean="0"/>
              <a:t>. — М. : ИД «ФОРУМ» : </a:t>
            </a:r>
            <a:r>
              <a:rPr lang="ru-RU" sz="800" dirty="0" err="1" smtClean="0"/>
              <a:t>ИнФРА-М</a:t>
            </a:r>
            <a:r>
              <a:rPr lang="ru-RU" sz="800" dirty="0" smtClean="0"/>
              <a:t>, 2017. — 400 с.</a:t>
            </a:r>
          </a:p>
          <a:p>
            <a:endParaRPr lang="ru-RU" sz="800" dirty="0" smtClean="0"/>
          </a:p>
          <a:p>
            <a:r>
              <a:rPr lang="ru-RU" sz="800" dirty="0" smtClean="0"/>
              <a:t>Гражданское право : учебник в 2 т. Т. 2 / под общ. ред. М.В. Карпычева, А.М. </a:t>
            </a:r>
            <a:r>
              <a:rPr lang="ru-RU" sz="800" dirty="0" err="1" smtClean="0"/>
              <a:t>Хужина</a:t>
            </a:r>
            <a:r>
              <a:rPr lang="ru-RU" sz="800" dirty="0" smtClean="0"/>
              <a:t>. — М. : ИД «ФОРУМ» : ИНФРА-М, 2017. — 560 с.</a:t>
            </a:r>
            <a:endParaRPr lang="ru-RU" sz="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857356" y="3857628"/>
            <a:ext cx="178595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Трудовое право: Учебное пособие/Магницкая Е. В., Евстигнеев Е. Н., Викторова Н. Г. - 2 изд., </a:t>
            </a:r>
            <a:r>
              <a:rPr lang="ru-RU" sz="800" dirty="0" err="1" smtClean="0"/>
              <a:t>испр</a:t>
            </a:r>
            <a:r>
              <a:rPr lang="ru-RU" sz="800" dirty="0" smtClean="0"/>
              <a:t>. и доп. - М.: НИЦ ИНФРА-М, 2015. - 312 с.</a:t>
            </a:r>
            <a:endParaRPr lang="ru-RU" sz="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500694" y="1071546"/>
            <a:ext cx="171451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Гражданское право: Учеб. пособие. — 4-е изд. — М.: РИОР: ИНФРА-М, 2017. — 400 с. </a:t>
            </a:r>
            <a:endParaRPr lang="ru-RU" sz="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286644" y="1928802"/>
            <a:ext cx="164307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Романова Е.Н., Шаповал О.В. Гражданское право. Общая часть: Учебник. — М.: РИОР: ИНФРА-М, 2017. — 202 с. </a:t>
            </a:r>
            <a:endParaRPr lang="ru-RU" sz="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071810"/>
            <a:ext cx="1246339" cy="19816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785926"/>
            <a:ext cx="1285884" cy="18773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4643446"/>
            <a:ext cx="1290167" cy="20771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1000108"/>
            <a:ext cx="1381128" cy="21200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4214818"/>
            <a:ext cx="1285877" cy="19288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66" y="4643446"/>
            <a:ext cx="1285884" cy="19288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8" y="2000240"/>
            <a:ext cx="1452566" cy="20626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58082" y="2786058"/>
            <a:ext cx="1357322" cy="19206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Click="0"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000"/>
                            </p:stCondLst>
                            <p:childTnLst>
                              <p:par>
                                <p:cTn id="7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8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7" grpId="0" animBg="1"/>
      <p:bldP spid="9" grpId="0" animBg="1"/>
      <p:bldP spid="11" grpId="0" animBg="1"/>
      <p:bldP spid="13" grpId="0" animBg="1"/>
      <p:bldP spid="21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Cambria" pitchFamily="18" charset="0"/>
              </a:rPr>
              <a:t>15.01.05 Сварщик (ручной и частично механизированной сварки (наплавки)</a:t>
            </a:r>
            <a:endParaRPr lang="ru-RU" sz="3200" dirty="0">
              <a:solidFill>
                <a:srgbClr val="FFFF00"/>
              </a:solidFill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3000">
            <a:off x="155146" y="6157362"/>
            <a:ext cx="1575921" cy="3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1714488"/>
            <a:ext cx="185738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Быковский, О.Г. Сварка и резка цветных металлов : учеб. пособие / О.Г. Быковский, В.А. Фролов, В.В. Пешков. – М. : </a:t>
            </a:r>
            <a:r>
              <a:rPr lang="ru-RU" sz="800" dirty="0" err="1" smtClean="0"/>
              <a:t>Альфа-М</a:t>
            </a:r>
            <a:r>
              <a:rPr lang="ru-RU" sz="800" dirty="0" smtClean="0"/>
              <a:t> : ИНФРА-М, 2017. – 336 с. : ил.</a:t>
            </a:r>
            <a:endParaRPr lang="ru-RU" sz="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3500438"/>
            <a:ext cx="171451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Технология сварки плавлением и термической резки: Учебник / Куликов В.П. - М.:НИЦ ИНФРА-М, Новое знание, 2016. - 463 с.</a:t>
            </a:r>
            <a:endParaRPr lang="ru-RU" sz="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1571612"/>
            <a:ext cx="185738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Основы металловедения и сварки : учеб. пособие / М.Д. </a:t>
            </a:r>
            <a:r>
              <a:rPr lang="ru-RU" sz="800" dirty="0" err="1" smtClean="0"/>
              <a:t>Мосесов</a:t>
            </a:r>
            <a:r>
              <a:rPr lang="ru-RU" sz="800" dirty="0" smtClean="0"/>
              <a:t>. — М. : ФОРУМ : ИНФРА-М, 2017. — 128 с.</a:t>
            </a:r>
            <a:endParaRPr lang="ru-RU" sz="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72132" y="3643314"/>
            <a:ext cx="164307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Производство сварных конструкций: Учебник/В.В.Овчинников - М.: ИД ФОРУМ, НИЦ ИНФРА-М, 2015. - 288 с.</a:t>
            </a:r>
            <a:endParaRPr lang="ru-RU" sz="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86612" y="1357298"/>
            <a:ext cx="185738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Общая технология сварочного производства: Учебное пособие / </a:t>
            </a:r>
            <a:r>
              <a:rPr lang="ru-RU" sz="800" dirty="0" err="1" smtClean="0"/>
              <a:t>Лупачев</a:t>
            </a:r>
            <a:r>
              <a:rPr lang="ru-RU" sz="800" dirty="0" smtClean="0"/>
              <a:t> В. Г. - 2-е изд. - М.: Форум, НИЦ ИНФРА-М, 2015. - 288 с.</a:t>
            </a:r>
            <a:endParaRPr lang="ru-RU" sz="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929058" y="5214950"/>
            <a:ext cx="1714512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Механические испытания: металлы, сварные соединения, покрытия: Учебник / В.В. Овчинников, М.А. </a:t>
            </a:r>
            <a:r>
              <a:rPr lang="ru-RU" sz="800" dirty="0" err="1" smtClean="0"/>
              <a:t>Гуреева</a:t>
            </a:r>
            <a:r>
              <a:rPr lang="ru-RU" sz="800" dirty="0" smtClean="0"/>
              <a:t>. - М.: ИД ФОРУМ: НИЦ ИНФРА-М, 2015. - 272 с</a:t>
            </a:r>
            <a:endParaRPr lang="ru-RU" sz="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358082" y="5429264"/>
            <a:ext cx="150019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Технология изготовления сварных конструкций: Учебник/В.В.Овчинников - М.: ИД ФОРУМ, НИЦ ИНФРА-М, 2015. - 208 с.</a:t>
            </a:r>
            <a:endParaRPr lang="ru-RU" sz="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142984"/>
            <a:ext cx="1428760" cy="22931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496"/>
            <a:ext cx="1500198" cy="24603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2357430"/>
            <a:ext cx="1571629" cy="23574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1142984"/>
            <a:ext cx="1500198" cy="23028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4500570"/>
            <a:ext cx="1404966" cy="22479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1670" y="4357694"/>
            <a:ext cx="1501157" cy="22367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00958" y="2357430"/>
            <a:ext cx="1381128" cy="21821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Click="0"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7" grpId="0" animBg="1"/>
      <p:bldP spid="9" grpId="0" animBg="1"/>
      <p:bldP spid="11" grpId="0" animBg="1"/>
      <p:bldP spid="13" grpId="0" animBg="1"/>
      <p:bldP spid="21" grpId="0" animBg="1"/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1136</TotalTime>
  <Words>3446</Words>
  <Application>Microsoft Office PowerPoint</Application>
  <PresentationFormat>Экран (4:3)</PresentationFormat>
  <Paragraphs>124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Книги для будущих профессионалов</vt:lpstr>
      <vt:lpstr>38.02.05 Товароведение и экспертиза качества потребительских товаров</vt:lpstr>
      <vt:lpstr>19.02 10 Технология продукции общественного питания</vt:lpstr>
      <vt:lpstr>43.02.01 Организация обслуживания в общественном питании</vt:lpstr>
      <vt:lpstr>38.02.04 Коммерция (по отраслям)</vt:lpstr>
      <vt:lpstr>38.02.01 Экономика и бухгалтерский учет (по отраслям)</vt:lpstr>
      <vt:lpstr>38.02.07 Банковское дело</vt:lpstr>
      <vt:lpstr>40.02.01 Право и организация социального обеспечения</vt:lpstr>
      <vt:lpstr>15.01.05 Сварщик (ручной и частично механизированной сварки (наплавки)</vt:lpstr>
      <vt:lpstr>23.02.03 Техническое обслуживание и ремонт автомобильного транспорта</vt:lpstr>
      <vt:lpstr>43.02.10 Туризм</vt:lpstr>
      <vt:lpstr>08.02.01 Строительство и эксплуатация зданий и сооружений</vt:lpstr>
      <vt:lpstr>09.02.03 Программирование в компьютерных системах</vt:lpstr>
      <vt:lpstr>13.02.11 Техническая эксплуатация и обслуживание электрического и электромеханического оборудования (по отраслям)</vt:lpstr>
      <vt:lpstr>54.02.01 Дизайн (по отраслям)</vt:lpstr>
      <vt:lpstr>23.01.06 Машинист дорожных и строительных машин</vt:lpstr>
    </vt:vector>
  </TitlesOfParts>
  <Company>ЗТТиЭ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bib-u</dc:creator>
  <cp:lastModifiedBy>bib-u</cp:lastModifiedBy>
  <cp:revision>73</cp:revision>
  <dcterms:created xsi:type="dcterms:W3CDTF">2017-03-16T04:26:10Z</dcterms:created>
  <dcterms:modified xsi:type="dcterms:W3CDTF">2017-03-22T04:52:08Z</dcterms:modified>
</cp:coreProperties>
</file>